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318" r:id="rId3"/>
    <p:sldId id="319" r:id="rId4"/>
    <p:sldId id="320" r:id="rId5"/>
    <p:sldId id="321" r:id="rId6"/>
    <p:sldId id="346" r:id="rId7"/>
    <p:sldId id="273" r:id="rId8"/>
    <p:sldId id="347" r:id="rId9"/>
    <p:sldId id="298" r:id="rId10"/>
    <p:sldId id="292" r:id="rId11"/>
    <p:sldId id="322" r:id="rId12"/>
    <p:sldId id="348" r:id="rId13"/>
    <p:sldId id="304" r:id="rId14"/>
    <p:sldId id="299" r:id="rId15"/>
    <p:sldId id="323" r:id="rId16"/>
    <p:sldId id="325" r:id="rId17"/>
    <p:sldId id="324" r:id="rId18"/>
    <p:sldId id="326" r:id="rId19"/>
    <p:sldId id="327" r:id="rId20"/>
    <p:sldId id="328" r:id="rId21"/>
    <p:sldId id="301" r:id="rId22"/>
    <p:sldId id="330" r:id="rId23"/>
    <p:sldId id="331" r:id="rId24"/>
    <p:sldId id="329" r:id="rId25"/>
    <p:sldId id="303" r:id="rId26"/>
    <p:sldId id="305" r:id="rId27"/>
    <p:sldId id="332" r:id="rId28"/>
    <p:sldId id="306" r:id="rId29"/>
    <p:sldId id="307" r:id="rId30"/>
    <p:sldId id="308" r:id="rId31"/>
    <p:sldId id="333" r:id="rId32"/>
    <p:sldId id="310" r:id="rId33"/>
    <p:sldId id="334" r:id="rId34"/>
    <p:sldId id="338" r:id="rId35"/>
    <p:sldId id="311" r:id="rId36"/>
    <p:sldId id="312" r:id="rId37"/>
    <p:sldId id="336" r:id="rId38"/>
    <p:sldId id="384" r:id="rId39"/>
    <p:sldId id="385" r:id="rId40"/>
    <p:sldId id="386" r:id="rId41"/>
    <p:sldId id="313" r:id="rId42"/>
    <p:sldId id="335" r:id="rId43"/>
    <p:sldId id="314" r:id="rId44"/>
    <p:sldId id="337" r:id="rId45"/>
    <p:sldId id="343" r:id="rId46"/>
    <p:sldId id="344" r:id="rId47"/>
    <p:sldId id="315" r:id="rId48"/>
    <p:sldId id="339" r:id="rId49"/>
    <p:sldId id="340" r:id="rId50"/>
    <p:sldId id="342" r:id="rId51"/>
    <p:sldId id="316" r:id="rId52"/>
    <p:sldId id="345" r:id="rId53"/>
    <p:sldId id="349" r:id="rId54"/>
    <p:sldId id="350" r:id="rId55"/>
    <p:sldId id="376" r:id="rId56"/>
    <p:sldId id="366" r:id="rId57"/>
    <p:sldId id="367" r:id="rId58"/>
    <p:sldId id="382" r:id="rId59"/>
    <p:sldId id="381" r:id="rId60"/>
    <p:sldId id="369" r:id="rId61"/>
    <p:sldId id="383" r:id="rId62"/>
    <p:sldId id="370" r:id="rId63"/>
    <p:sldId id="371" r:id="rId64"/>
    <p:sldId id="372" r:id="rId65"/>
    <p:sldId id="373" r:id="rId66"/>
    <p:sldId id="377" r:id="rId67"/>
    <p:sldId id="378" r:id="rId68"/>
    <p:sldId id="379" r:id="rId69"/>
    <p:sldId id="374" r:id="rId70"/>
    <p:sldId id="358" r:id="rId71"/>
    <p:sldId id="375" r:id="rId72"/>
    <p:sldId id="380" r:id="rId73"/>
    <p:sldId id="356" r:id="rId74"/>
    <p:sldId id="357" r:id="rId75"/>
    <p:sldId id="355" r:id="rId76"/>
    <p:sldId id="354" r:id="rId77"/>
    <p:sldId id="359" r:id="rId78"/>
    <p:sldId id="360" r:id="rId79"/>
    <p:sldId id="361" r:id="rId80"/>
    <p:sldId id="362" r:id="rId81"/>
    <p:sldId id="363" r:id="rId82"/>
    <p:sldId id="364" r:id="rId83"/>
    <p:sldId id="365" r:id="rId84"/>
    <p:sldId id="351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EEBC3694-2741-4009-8A58-CE0A32079ABD}" type="datetimeFigureOut">
              <a:rPr lang="en-US" smtClean="0"/>
              <a:pPr/>
              <a:t>6/8/2017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16C0F8E-1F78-45BE-B82A-5C5D1640060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org/download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org/download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057400"/>
            <a:ext cx="7851648" cy="1143000"/>
          </a:xfrm>
        </p:spPr>
        <p:txBody>
          <a:bodyPr/>
          <a:lstStyle/>
          <a:p>
            <a:pPr algn="ctr"/>
            <a:r>
              <a:rPr lang="en-US" dirty="0" err="1" smtClean="0"/>
              <a:t>MongoDB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657664"/>
          </a:xfrm>
        </p:spPr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0" y="6096000"/>
            <a:ext cx="192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Monirul Molla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7437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Where to Use </a:t>
            </a:r>
            <a:r>
              <a:rPr lang="en-US" b="1" dirty="0" err="1" smtClean="0"/>
              <a:t>MongoDB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361072" y="1368068"/>
            <a:ext cx="8382000" cy="2819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Monaco"/>
              </a:rPr>
              <a:t>Big Data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Monaco"/>
              </a:rPr>
              <a:t>Content Management and Delivery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Monaco"/>
              </a:rPr>
              <a:t>Mobile and Social Infrastructure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Monaco"/>
              </a:rPr>
              <a:t>User Data Management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>
                <a:latin typeface="Monaco"/>
              </a:rPr>
              <a:t>Data Hub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67365731"/>
              </p:ext>
            </p:extLst>
          </p:nvPr>
        </p:nvGraphicFramePr>
        <p:xfrm>
          <a:off x="392720" y="1676947"/>
          <a:ext cx="8229600" cy="3816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/>
                <a:gridCol w="4114800"/>
              </a:tblGrid>
              <a:tr h="392398"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SQL Terms/Concepts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MongoDB Terms/Concepts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database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collection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row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column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field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index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index</a:t>
                      </a:r>
                      <a:endParaRPr lang="en-US" dirty="0"/>
                    </a:p>
                  </a:txBody>
                  <a:tcPr/>
                </a:tc>
              </a:tr>
              <a:tr h="677291">
                <a:tc>
                  <a:txBody>
                    <a:bodyPr/>
                    <a:lstStyle/>
                    <a:p>
                      <a:r>
                        <a:rPr lang="en-US" dirty="0" smtClean="0"/>
                        <a:t>table joins (e.g.</a:t>
                      </a:r>
                      <a:r>
                        <a:rPr lang="en-US" baseline="0" dirty="0" smtClean="0"/>
                        <a:t> select queries)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embedded documents and linking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Primary</a:t>
                      </a:r>
                      <a:r>
                        <a:rPr lang="en-US" baseline="0" dirty="0" smtClean="0"/>
                        <a:t> keys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_id </a:t>
                      </a:r>
                      <a:r>
                        <a:rPr lang="en-US" dirty="0" smtClean="0"/>
                        <a:t>field</a:t>
                      </a:r>
                      <a:r>
                        <a:rPr lang="en-US" baseline="0" dirty="0" smtClean="0"/>
                        <a:t> is always the primary key</a:t>
                      </a:r>
                      <a:endParaRPr lang="en-US" dirty="0"/>
                    </a:p>
                  </a:txBody>
                  <a:tcPr/>
                </a:tc>
              </a:tr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Aggregation </a:t>
                      </a:r>
                      <a:r>
                        <a:rPr lang="en-US" baseline="0" dirty="0" smtClean="0"/>
                        <a:t> (e.g. group by)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aggregation pipeline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636572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SQL Vs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914400" y="1676023"/>
            <a:ext cx="7467600" cy="42450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81000" y="636572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-Security </a:t>
            </a:r>
            <a:r>
              <a:rPr lang="en-US" b="1" dirty="0" err="1" smtClean="0"/>
              <a:t>Capabalities</a:t>
            </a: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Architecture</a:t>
            </a:r>
            <a:endParaRPr lang="en-US" b="1" dirty="0"/>
          </a:p>
        </p:txBody>
      </p:sp>
      <p:sp>
        <p:nvSpPr>
          <p:cNvPr id="3" name="Rounded Rectangle 2"/>
          <p:cNvSpPr/>
          <p:nvPr/>
        </p:nvSpPr>
        <p:spPr>
          <a:xfrm>
            <a:off x="4010051" y="1437064"/>
            <a:ext cx="1287516" cy="429172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Application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010051" y="2110846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Driver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47292" y="1192559"/>
            <a:ext cx="1813034" cy="1562046"/>
          </a:xfrm>
          <a:prstGeom prst="roundRect">
            <a:avLst/>
          </a:prstGeom>
          <a:noFill/>
          <a:ln w="19050" cmpd="sng">
            <a:solidFill>
              <a:schemeClr val="tx1">
                <a:lumMod val="90000"/>
                <a:lumOff val="10000"/>
              </a:schemeClr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003938" y="2906795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Query Router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cxnSp>
        <p:nvCxnSpPr>
          <p:cNvPr id="7" name="Straight Arrow Connector 6"/>
          <p:cNvCxnSpPr>
            <a:stCxn id="3" idx="2"/>
            <a:endCxn id="4" idx="0"/>
          </p:cNvCxnSpPr>
          <p:nvPr/>
        </p:nvCxnSpPr>
        <p:spPr>
          <a:xfrm>
            <a:off x="4653809" y="1866236"/>
            <a:ext cx="0" cy="2446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20"/>
          <p:cNvCxnSpPr>
            <a:stCxn id="4" idx="2"/>
            <a:endCxn id="6" idx="0"/>
          </p:cNvCxnSpPr>
          <p:nvPr/>
        </p:nvCxnSpPr>
        <p:spPr>
          <a:xfrm rot="5400000">
            <a:off x="4467365" y="2720350"/>
            <a:ext cx="366777" cy="6113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074235" y="4345700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Primary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74235" y="4839184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74235" y="5344009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76146" y="4007146"/>
            <a:ext cx="1185605" cy="338554"/>
          </a:xfrm>
          <a:prstGeom prst="rect">
            <a:avLst/>
          </a:prstGeom>
          <a:ln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Shard 1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13" name="Straight Arrow Connector 51"/>
          <p:cNvCxnSpPr>
            <a:stCxn id="6" idx="2"/>
            <a:endCxn id="12" idx="0"/>
          </p:cNvCxnSpPr>
          <p:nvPr/>
        </p:nvCxnSpPr>
        <p:spPr>
          <a:xfrm rot="5400000">
            <a:off x="3372734" y="2732183"/>
            <a:ext cx="671179" cy="1878747"/>
          </a:xfrm>
          <a:prstGeom prst="bentConnector3">
            <a:avLst>
              <a:gd name="adj1" fmla="val 51351"/>
            </a:avLst>
          </a:prstGeom>
          <a:ln>
            <a:solidFill>
              <a:schemeClr val="bg1">
                <a:lumMod val="65000"/>
              </a:schemeClr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542930" y="4345700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Primary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542930" y="4839184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42930" y="5344009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644841" y="4007146"/>
            <a:ext cx="1185605" cy="338554"/>
          </a:xfrm>
          <a:prstGeom prst="rect">
            <a:avLst/>
          </a:prstGeom>
          <a:ln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Shard 2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18" name="Straight Arrow Connector 51"/>
          <p:cNvCxnSpPr>
            <a:stCxn id="6" idx="2"/>
            <a:endCxn id="17" idx="0"/>
          </p:cNvCxnSpPr>
          <p:nvPr/>
        </p:nvCxnSpPr>
        <p:spPr>
          <a:xfrm rot="5400000">
            <a:off x="4107081" y="3466530"/>
            <a:ext cx="671179" cy="41005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35063" y="4599345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600" dirty="0">
                <a:solidFill>
                  <a:prstClr val="white">
                    <a:lumMod val="50000"/>
                  </a:prstClr>
                </a:solidFill>
              </a:rPr>
              <a:t>…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481394" y="4345700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Primary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481394" y="4839184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481394" y="5344009"/>
            <a:ext cx="1287516" cy="4291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libri"/>
                <a:cs typeface="Calibri"/>
              </a:rPr>
              <a:t>Secondary</a:t>
            </a:r>
            <a:endParaRPr lang="en-US" sz="1400" b="1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83305" y="4007146"/>
            <a:ext cx="1185605" cy="338554"/>
          </a:xfrm>
          <a:prstGeom prst="rect">
            <a:avLst/>
          </a:prstGeom>
          <a:ln>
            <a:noFill/>
          </a:ln>
        </p:spPr>
        <p:txBody>
          <a:bodyPr wrap="square" anchor="t">
            <a:spAutoFit/>
          </a:bodyPr>
          <a:lstStyle/>
          <a:p>
            <a:pPr lvl="0" algn="ctr"/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Shard N</a:t>
            </a:r>
            <a:endParaRPr lang="en-US" sz="1600" b="1" dirty="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</p:txBody>
      </p:sp>
      <p:cxnSp>
        <p:nvCxnSpPr>
          <p:cNvPr id="24" name="Straight Arrow Connector 51"/>
          <p:cNvCxnSpPr>
            <a:stCxn id="6" idx="2"/>
            <a:endCxn id="23" idx="0"/>
          </p:cNvCxnSpPr>
          <p:nvPr/>
        </p:nvCxnSpPr>
        <p:spPr>
          <a:xfrm rot="16200000" flipH="1">
            <a:off x="5076313" y="2907350"/>
            <a:ext cx="671179" cy="1528412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65000"/>
              </a:schemeClr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124256" y="2026515"/>
            <a:ext cx="24186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903" indent="0">
              <a:buNone/>
            </a:pPr>
            <a:r>
              <a:rPr lang="en-US" sz="1100" dirty="0" err="1" smtClean="0">
                <a:solidFill>
                  <a:srgbClr val="303030"/>
                </a:solidFill>
                <a:latin typeface="Courier"/>
                <a:cs typeface="Courier"/>
              </a:rPr>
              <a:t>db.customer.insert</a:t>
            </a:r>
            <a:r>
              <a:rPr lang="en-US" sz="1100" dirty="0">
                <a:solidFill>
                  <a:srgbClr val="303030"/>
                </a:solidFill>
                <a:latin typeface="Courier"/>
                <a:cs typeface="Courier"/>
              </a:rPr>
              <a:t>({…})</a:t>
            </a:r>
          </a:p>
          <a:p>
            <a:pPr marL="27903" indent="0">
              <a:buNone/>
            </a:pPr>
            <a:r>
              <a:rPr lang="en-US" sz="1100" dirty="0" err="1" smtClean="0">
                <a:solidFill>
                  <a:srgbClr val="303030"/>
                </a:solidFill>
                <a:latin typeface="Courier"/>
                <a:cs typeface="Courier"/>
              </a:rPr>
              <a:t>db.customer.find</a:t>
            </a:r>
            <a:r>
              <a:rPr lang="en-US" sz="1100" dirty="0">
                <a:solidFill>
                  <a:srgbClr val="303030"/>
                </a:solidFill>
                <a:latin typeface="Courier"/>
                <a:cs typeface="Courier"/>
              </a:rPr>
              <a:t>({ </a:t>
            </a:r>
          </a:p>
          <a:p>
            <a:pPr marL="27903" indent="0">
              <a:buNone/>
            </a:pPr>
            <a:r>
              <a:rPr lang="en-US" sz="1100" dirty="0">
                <a:solidFill>
                  <a:srgbClr val="303030"/>
                </a:solidFill>
                <a:latin typeface="Courier"/>
                <a:cs typeface="Courier"/>
              </a:rPr>
              <a:t> name</a:t>
            </a:r>
            <a:r>
              <a:rPr lang="en-US" sz="1100" dirty="0" smtClean="0">
                <a:solidFill>
                  <a:srgbClr val="303030"/>
                </a:solidFill>
                <a:latin typeface="Courier"/>
                <a:cs typeface="Courier"/>
              </a:rPr>
              <a:t>: ”</a:t>
            </a:r>
            <a:r>
              <a:rPr lang="en-US" sz="1100" dirty="0">
                <a:solidFill>
                  <a:srgbClr val="303030"/>
                </a:solidFill>
                <a:latin typeface="Courier"/>
                <a:cs typeface="Courier"/>
              </a:rPr>
              <a:t>John Smith”})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609572" y="1341333"/>
            <a:ext cx="2534428" cy="649695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pPr marL="227013" indent="-227013">
              <a:buFont typeface="+mj-lt"/>
              <a:buAutoNum type="arabicPeriod"/>
            </a:pPr>
            <a:r>
              <a:rPr lang="en-US" sz="2000" dirty="0" smtClean="0">
                <a:solidFill>
                  <a:srgbClr val="3F3F3F"/>
                </a:solidFill>
                <a:latin typeface="Calibri"/>
                <a:cs typeface="Calibri"/>
              </a:rPr>
              <a:t>Dynamic Document</a:t>
            </a:r>
          </a:p>
          <a:p>
            <a:endParaRPr lang="en-US" dirty="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695714" y="1962608"/>
            <a:ext cx="2448286" cy="1249859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wrap="square" lIns="64291" tIns="32146" rIns="64291" bIns="32146">
            <a:spAutoFit/>
          </a:bodyPr>
          <a:lstStyle/>
          <a:p>
            <a:pPr marL="27905"/>
            <a:r>
              <a:rPr lang="en-US" sz="1100" dirty="0">
                <a:latin typeface="Courier"/>
                <a:cs typeface="Courier"/>
              </a:rPr>
              <a:t>{ </a:t>
            </a:r>
            <a:r>
              <a:rPr lang="en-US" sz="1100" dirty="0" smtClean="0">
                <a:solidFill>
                  <a:srgbClr val="437126"/>
                </a:solidFill>
                <a:latin typeface="Courier"/>
                <a:cs typeface="Courier"/>
              </a:rPr>
              <a:t>name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: “John Smith”</a:t>
            </a:r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,</a:t>
            </a:r>
          </a:p>
          <a:p>
            <a:pPr marL="27905"/>
            <a:r>
              <a:rPr lang="en-US" sz="1100" dirty="0"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Courier"/>
                <a:cs typeface="Courier"/>
              </a:rPr>
              <a:t>d</a:t>
            </a:r>
            <a:r>
              <a:rPr lang="en-US" sz="1100" dirty="0" smtClean="0">
                <a:solidFill>
                  <a:schemeClr val="accent1">
                    <a:lumMod val="75000"/>
                  </a:schemeClr>
                </a:solidFill>
                <a:latin typeface="Courier"/>
                <a:cs typeface="Courier"/>
              </a:rPr>
              <a:t>ate</a:t>
            </a:r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: 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“2013-08-01”)</a:t>
            </a:r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,</a:t>
            </a:r>
          </a:p>
          <a:p>
            <a:pPr marL="27905"/>
            <a:r>
              <a:rPr lang="en-US" sz="1100" dirty="0">
                <a:solidFill>
                  <a:srgbClr val="3366FF"/>
                </a:solidFill>
                <a:latin typeface="Courier"/>
                <a:cs typeface="Courier"/>
              </a:rPr>
              <a:t>  </a:t>
            </a:r>
            <a:r>
              <a:rPr lang="en-US" sz="1100" dirty="0">
                <a:solidFill>
                  <a:srgbClr val="437126"/>
                </a:solidFill>
                <a:latin typeface="Courier"/>
                <a:cs typeface="Courier"/>
              </a:rPr>
              <a:t>a</a:t>
            </a:r>
            <a:r>
              <a:rPr lang="en-US" sz="1100" dirty="0" smtClean="0">
                <a:solidFill>
                  <a:srgbClr val="437126"/>
                </a:solidFill>
                <a:latin typeface="Courier"/>
                <a:cs typeface="Courier"/>
              </a:rPr>
              <a:t>ddress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: “10 3</a:t>
            </a:r>
            <a:r>
              <a:rPr lang="en-US" sz="1100" baseline="30000" dirty="0" smtClean="0">
                <a:solidFill>
                  <a:srgbClr val="3F3F3F"/>
                </a:solidFill>
                <a:latin typeface="Courier"/>
                <a:cs typeface="Courier"/>
              </a:rPr>
              <a:t>rd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 St.”,</a:t>
            </a:r>
          </a:p>
          <a:p>
            <a:pPr marL="27905"/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 </a:t>
            </a:r>
            <a:r>
              <a:rPr lang="en-US" sz="1100" dirty="0">
                <a:solidFill>
                  <a:srgbClr val="437126"/>
                </a:solidFill>
                <a:latin typeface="Courier"/>
                <a:cs typeface="Courier"/>
              </a:rPr>
              <a:t>phone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: [</a:t>
            </a:r>
          </a:p>
          <a:p>
            <a:pPr marL="27905"/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   { </a:t>
            </a:r>
            <a:r>
              <a:rPr lang="en-US" sz="1100" dirty="0" smtClean="0">
                <a:solidFill>
                  <a:srgbClr val="437126"/>
                </a:solidFill>
                <a:latin typeface="Courier"/>
                <a:cs typeface="Courier"/>
              </a:rPr>
              <a:t>home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: 1234567890},</a:t>
            </a:r>
          </a:p>
          <a:p>
            <a:pPr marL="27905"/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   { </a:t>
            </a:r>
            <a:r>
              <a:rPr lang="en-US" sz="1100" dirty="0" smtClean="0">
                <a:solidFill>
                  <a:srgbClr val="437126"/>
                </a:solidFill>
                <a:latin typeface="Courier"/>
                <a:cs typeface="Courier"/>
              </a:rPr>
              <a:t>mobile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: 1234568138} ]</a:t>
            </a:r>
          </a:p>
          <a:p>
            <a:pPr marL="27905"/>
            <a:r>
              <a:rPr lang="en-US" sz="1100" dirty="0">
                <a:solidFill>
                  <a:srgbClr val="3F3F3F"/>
                </a:solidFill>
                <a:latin typeface="Courier"/>
                <a:cs typeface="Courier"/>
              </a:rPr>
              <a:t> </a:t>
            </a:r>
            <a:r>
              <a:rPr lang="en-US" sz="1100" dirty="0" smtClean="0">
                <a:solidFill>
                  <a:srgbClr val="3F3F3F"/>
                </a:solidFill>
                <a:latin typeface="Courier"/>
                <a:cs typeface="Courier"/>
              </a:rPr>
              <a:t> }</a:t>
            </a:r>
          </a:p>
        </p:txBody>
      </p:sp>
      <p:cxnSp>
        <p:nvCxnSpPr>
          <p:cNvPr id="28" name="Straight Connector 27"/>
          <p:cNvCxnSpPr/>
          <p:nvPr/>
        </p:nvCxnSpPr>
        <p:spPr bwMode="auto">
          <a:xfrm flipV="1">
            <a:off x="6746908" y="3212467"/>
            <a:ext cx="327573" cy="1133234"/>
          </a:xfrm>
          <a:prstGeom prst="line">
            <a:avLst/>
          </a:prstGeom>
          <a:solidFill>
            <a:srgbClr val="000000"/>
          </a:solidFill>
          <a:ln w="2540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934361" y="1668538"/>
            <a:ext cx="2803571" cy="372696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en-US" sz="1800" dirty="0" smtClean="0">
                <a:solidFill>
                  <a:srgbClr val="3F3F3F"/>
                </a:solidFill>
                <a:latin typeface="Calibri"/>
                <a:cs typeface="Calibri"/>
              </a:rPr>
              <a:t>2. </a:t>
            </a:r>
            <a:r>
              <a:rPr lang="en-US" sz="2000" dirty="0">
                <a:solidFill>
                  <a:srgbClr val="3F3F3F"/>
                </a:solidFill>
                <a:latin typeface="Calibri"/>
                <a:cs typeface="Calibri"/>
              </a:rPr>
              <a:t>Native language </a:t>
            </a:r>
            <a:r>
              <a:rPr lang="en-US" sz="2000" dirty="0" smtClean="0">
                <a:solidFill>
                  <a:srgbClr val="3F3F3F"/>
                </a:solidFill>
                <a:latin typeface="Calibri"/>
                <a:cs typeface="Calibri"/>
              </a:rPr>
              <a:t>drivers</a:t>
            </a:r>
            <a:endParaRPr lang="en-US" sz="2000" dirty="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67599" y="4140316"/>
            <a:ext cx="2276401" cy="1203693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en-US" sz="2000" dirty="0">
                <a:solidFill>
                  <a:srgbClr val="3F3F3F"/>
                </a:solidFill>
                <a:latin typeface="Calibri"/>
                <a:cs typeface="Calibri"/>
              </a:rPr>
              <a:t>4</a:t>
            </a:r>
            <a:r>
              <a:rPr lang="en-US" sz="2000" dirty="0" smtClean="0">
                <a:solidFill>
                  <a:srgbClr val="3F3F3F"/>
                </a:solidFill>
                <a:latin typeface="Calibri"/>
                <a:cs typeface="Calibri"/>
              </a:rPr>
              <a:t>. High performance</a:t>
            </a:r>
          </a:p>
          <a:p>
            <a:pPr marL="454025" indent="-173038">
              <a:buFont typeface="Lucida Grande"/>
              <a:buChar char="-"/>
            </a:pPr>
            <a:r>
              <a:rPr lang="en-US" sz="1800" dirty="0" smtClean="0">
                <a:solidFill>
                  <a:srgbClr val="3F3F3F"/>
                </a:solidFill>
                <a:latin typeface="Calibri"/>
                <a:cs typeface="Calibri"/>
              </a:rPr>
              <a:t>Data locality</a:t>
            </a:r>
          </a:p>
          <a:p>
            <a:pPr marL="454025" indent="-173038">
              <a:buFont typeface="Lucida Grande"/>
              <a:buChar char="-"/>
            </a:pPr>
            <a:r>
              <a:rPr lang="en-US" sz="1800" dirty="0" smtClean="0">
                <a:solidFill>
                  <a:srgbClr val="3F3F3F"/>
                </a:solidFill>
                <a:latin typeface="Calibri"/>
                <a:cs typeface="Calibri"/>
              </a:rPr>
              <a:t>Rich Indexes</a:t>
            </a:r>
          </a:p>
          <a:p>
            <a:pPr marL="454025" indent="-173038">
              <a:buFont typeface="Lucida Grande"/>
              <a:buChar char="-"/>
            </a:pPr>
            <a:r>
              <a:rPr lang="en-US" sz="1800" dirty="0" smtClean="0">
                <a:solidFill>
                  <a:srgbClr val="3F3F3F"/>
                </a:solidFill>
                <a:latin typeface="Calibri"/>
                <a:cs typeface="Calibri"/>
              </a:rPr>
              <a:t>RAM</a:t>
            </a:r>
            <a:endParaRPr lang="en-US" sz="1800" dirty="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9033" y="3935086"/>
            <a:ext cx="2534428" cy="649695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en-US" sz="2000" dirty="0">
                <a:solidFill>
                  <a:srgbClr val="3F3F3F"/>
                </a:solidFill>
                <a:latin typeface="Calibri"/>
                <a:cs typeface="Calibri"/>
              </a:rPr>
              <a:t>3</a:t>
            </a:r>
            <a:r>
              <a:rPr lang="en-US" sz="2000" dirty="0" smtClean="0">
                <a:solidFill>
                  <a:srgbClr val="3F3F3F"/>
                </a:solidFill>
                <a:latin typeface="Calibri"/>
                <a:cs typeface="Calibri"/>
              </a:rPr>
              <a:t>. High availability</a:t>
            </a:r>
          </a:p>
          <a:p>
            <a:pPr marL="454025" indent="-171450">
              <a:buFont typeface="Lucida Grande"/>
              <a:buChar char="-"/>
            </a:pPr>
            <a:r>
              <a:rPr lang="en-US" sz="1800" dirty="0" smtClean="0">
                <a:solidFill>
                  <a:srgbClr val="3F3F3F"/>
                </a:solidFill>
                <a:latin typeface="Calibri"/>
                <a:cs typeface="Calibri"/>
              </a:rPr>
              <a:t>Replica sets</a:t>
            </a:r>
            <a:endParaRPr lang="en-US" sz="1800" dirty="0">
              <a:solidFill>
                <a:srgbClr val="3F3F3F"/>
              </a:solidFill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33461" y="5900502"/>
            <a:ext cx="5072686" cy="618918"/>
          </a:xfrm>
          <a:prstGeom prst="rect">
            <a:avLst/>
          </a:prstGeom>
          <a:noFill/>
        </p:spPr>
        <p:txBody>
          <a:bodyPr wrap="square" lIns="64291" tIns="32146" rIns="64291" bIns="32146" rtlCol="0">
            <a:spAutoFit/>
          </a:bodyPr>
          <a:lstStyle/>
          <a:p>
            <a:r>
              <a:rPr lang="en-US" sz="2000" dirty="0" smtClean="0">
                <a:solidFill>
                  <a:srgbClr val="3F3F3F"/>
                </a:solidFill>
                <a:latin typeface="Calibri"/>
                <a:cs typeface="Calibri"/>
              </a:rPr>
              <a:t>5. Horizontal scalability</a:t>
            </a:r>
          </a:p>
          <a:p>
            <a:pPr marL="454025" indent="-163513">
              <a:buFont typeface="Lucida Grande"/>
              <a:buChar char="-"/>
            </a:pPr>
            <a:r>
              <a:rPr lang="en-US" sz="1600" dirty="0" err="1" smtClean="0">
                <a:solidFill>
                  <a:srgbClr val="3F3F3F"/>
                </a:solidFill>
                <a:latin typeface="Calibri"/>
                <a:cs typeface="Calibri"/>
              </a:rPr>
              <a:t>Sharding</a:t>
            </a:r>
            <a:endParaRPr lang="en-US" sz="1600" dirty="0">
              <a:solidFill>
                <a:srgbClr val="3F3F3F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Data Modeling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95400"/>
            <a:ext cx="4331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</a:t>
            </a:r>
            <a:r>
              <a:rPr lang="en-US" sz="2000" b="1" i="1" dirty="0" smtClean="0"/>
              <a:t>collection</a:t>
            </a:r>
            <a:r>
              <a:rPr lang="en-US" sz="2000" dirty="0" smtClean="0"/>
              <a:t> includes </a:t>
            </a:r>
            <a:r>
              <a:rPr lang="en-US" sz="2000" b="1" i="1" dirty="0" smtClean="0"/>
              <a:t>documents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grpSp>
        <p:nvGrpSpPr>
          <p:cNvPr id="5" name="Group 4"/>
          <p:cNvGrpSpPr/>
          <p:nvPr/>
        </p:nvGrpSpPr>
        <p:grpSpPr>
          <a:xfrm>
            <a:off x="609600" y="1774876"/>
            <a:ext cx="7696200" cy="3886200"/>
            <a:chOff x="642258" y="1676400"/>
            <a:chExt cx="4449448" cy="2742019"/>
          </a:xfrm>
        </p:grpSpPr>
        <p:sp>
          <p:nvSpPr>
            <p:cNvPr id="6" name="Rectangle 5"/>
            <p:cNvSpPr/>
            <p:nvPr/>
          </p:nvSpPr>
          <p:spPr>
            <a:xfrm>
              <a:off x="642258" y="1676400"/>
              <a:ext cx="4310744" cy="274201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4" descr="C:\Users\frog\Desktop\crud-annotated-collecti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676" y="2182585"/>
              <a:ext cx="3712030" cy="185601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7630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Data Modeling Continue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295400"/>
            <a:ext cx="4213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Structure of a JSON-document:</a:t>
            </a:r>
            <a:endParaRPr lang="en-US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282525" y="1828800"/>
            <a:ext cx="6019799" cy="3124200"/>
            <a:chOff x="2501153" y="1201271"/>
            <a:chExt cx="6149788" cy="2133600"/>
          </a:xfrm>
        </p:grpSpPr>
        <p:sp>
          <p:nvSpPr>
            <p:cNvPr id="10" name="Flowchart: Process 9"/>
            <p:cNvSpPr/>
            <p:nvPr/>
          </p:nvSpPr>
          <p:spPr>
            <a:xfrm>
              <a:off x="2501153" y="1201271"/>
              <a:ext cx="6149788" cy="2133600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3" descr="C:\Users\frog\Desktop\crud-annotated-documen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0447" y="1415675"/>
              <a:ext cx="5791200" cy="17272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6516856" y="1856936"/>
            <a:ext cx="2514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value of </a:t>
            </a:r>
            <a:r>
              <a:rPr lang="en-US" sz="2000" b="1" dirty="0" smtClean="0"/>
              <a:t>field</a:t>
            </a:r>
            <a:r>
              <a:rPr lang="en-US" sz="2000" dirty="0" smtClean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Native data types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Arrays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Other documents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7630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Data Modeling Continue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295400"/>
            <a:ext cx="4213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Structure of a JSON-document:</a:t>
            </a:r>
            <a:endParaRPr lang="en-US" sz="2000" dirty="0"/>
          </a:p>
        </p:txBody>
      </p:sp>
      <p:grpSp>
        <p:nvGrpSpPr>
          <p:cNvPr id="3" name="Group 8"/>
          <p:cNvGrpSpPr/>
          <p:nvPr/>
        </p:nvGrpSpPr>
        <p:grpSpPr>
          <a:xfrm>
            <a:off x="282525" y="1828800"/>
            <a:ext cx="6019799" cy="3124200"/>
            <a:chOff x="2501153" y="1201271"/>
            <a:chExt cx="6149788" cy="2133600"/>
          </a:xfrm>
        </p:grpSpPr>
        <p:sp>
          <p:nvSpPr>
            <p:cNvPr id="10" name="Flowchart: Process 9"/>
            <p:cNvSpPr/>
            <p:nvPr/>
          </p:nvSpPr>
          <p:spPr>
            <a:xfrm>
              <a:off x="2501153" y="1201271"/>
              <a:ext cx="6149788" cy="2133600"/>
            </a:xfrm>
            <a:prstGeom prst="flowChart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3" descr="C:\Users\frog\Desktop\crud-annotated-documen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0447" y="1415675"/>
              <a:ext cx="5791200" cy="17272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6516856" y="1856936"/>
            <a:ext cx="2514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value of </a:t>
            </a:r>
            <a:r>
              <a:rPr lang="en-US" sz="2000" b="1" dirty="0" smtClean="0"/>
              <a:t>field</a:t>
            </a:r>
            <a:r>
              <a:rPr lang="en-US" sz="2000" dirty="0" smtClean="0"/>
              <a:t>: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Native data types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Arrays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smtClean="0"/>
              <a:t>Other documents</a:t>
            </a:r>
          </a:p>
          <a:p>
            <a:endParaRPr lang="en-US" sz="2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7630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Data Modeling Continue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381000" y="1835117"/>
            <a:ext cx="8273133" cy="4749252"/>
            <a:chOff x="1322613" y="1639169"/>
            <a:chExt cx="7707087" cy="4749252"/>
          </a:xfrm>
        </p:grpSpPr>
        <p:sp>
          <p:nvSpPr>
            <p:cNvPr id="17" name="Rectangle 16"/>
            <p:cNvSpPr/>
            <p:nvPr/>
          </p:nvSpPr>
          <p:spPr>
            <a:xfrm>
              <a:off x="1322613" y="1639169"/>
              <a:ext cx="7707087" cy="474925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 descr="C:\Users\frog\Desktop\data-model-normalized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2613" y="1727001"/>
              <a:ext cx="7516813" cy="457358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/>
          <p:cNvSpPr txBox="1"/>
          <p:nvPr/>
        </p:nvSpPr>
        <p:spPr>
          <a:xfrm>
            <a:off x="381000" y="1219200"/>
            <a:ext cx="6704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Reference documents or linking documents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21204"/>
            <a:ext cx="8610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Data Types</a:t>
            </a:r>
            <a:endParaRPr lang="en-US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67365731"/>
              </p:ext>
            </p:extLst>
          </p:nvPr>
        </p:nvGraphicFramePr>
        <p:xfrm>
          <a:off x="228600" y="1249680"/>
          <a:ext cx="8229600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6019800"/>
              </a:tblGrid>
              <a:tr h="392398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293402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Double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stored floating point values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Monaco"/>
                          <a:ea typeface="+mn-ea"/>
                          <a:cs typeface="+mn-cs"/>
                        </a:rPr>
                        <a:t>String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Commonly used </a:t>
                      </a:r>
                      <a:r>
                        <a:rPr lang="en-US" sz="1200" dirty="0" err="1" smtClean="0"/>
                        <a:t>datatype</a:t>
                      </a:r>
                      <a:r>
                        <a:rPr lang="en-US" sz="1200" dirty="0" smtClean="0"/>
                        <a:t> and it is UTF-8 valid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Object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for storing embedded objects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Array 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for storing embedded objects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Binary Data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binary data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Undefined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undefined value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200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Object Id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document's ID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Monaco"/>
                        </a:rPr>
                        <a:t>Boolean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Boolean value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Date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current date time in UNIX format.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Null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null value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1676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Regular Expression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</a:t>
                      </a:r>
                      <a:r>
                        <a:rPr lang="en-US" sz="1200" dirty="0" err="1" smtClean="0"/>
                        <a:t>regex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1981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Javascript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JavaScript data without scope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Symbol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Basically used to store string, but reserved for languages that use specific symbol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Javascript</a:t>
                      </a:r>
                      <a:r>
                        <a:rPr lang="en-US" sz="1200" dirty="0" smtClean="0"/>
                        <a:t> with scope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JavaScript data with scope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Integer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store numerical value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Timestamp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track when a document is modified.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Min/Max Key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Used to compare value against lowest and highest BSON elements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Install </a:t>
            </a:r>
            <a:r>
              <a:rPr lang="en-US" b="1" dirty="0" err="1" smtClean="0"/>
              <a:t>MongoDB</a:t>
            </a:r>
            <a:r>
              <a:rPr lang="en-US" b="1" dirty="0" smtClean="0"/>
              <a:t> On Windows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52400" y="1447800"/>
            <a:ext cx="8991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Monaco"/>
              </a:rPr>
              <a:t>Step 1: Download from the following location and install</a:t>
            </a:r>
          </a:p>
          <a:p>
            <a:r>
              <a:rPr lang="en-US" b="1" dirty="0" smtClean="0">
                <a:latin typeface="Monaco"/>
              </a:rPr>
              <a:t>     </a:t>
            </a:r>
            <a:r>
              <a:rPr lang="en-US" dirty="0" smtClean="0">
                <a:solidFill>
                  <a:schemeClr val="accent1"/>
                </a:solidFill>
                <a:latin typeface="Monaco"/>
                <a:hlinkClick r:id="rId2"/>
              </a:rPr>
              <a:t>https://www.mongodb.org/</a:t>
            </a:r>
            <a:r>
              <a:rPr lang="en-US" dirty="0" smtClean="0">
                <a:hlinkClick r:id="rId2"/>
              </a:rPr>
              <a:t>downlo</a:t>
            </a:r>
            <a:r>
              <a:rPr lang="en-US" dirty="0" smtClean="0">
                <a:solidFill>
                  <a:schemeClr val="accent1"/>
                </a:solidFill>
                <a:latin typeface="Monaco"/>
                <a:hlinkClick r:id="rId2"/>
              </a:rPr>
              <a:t>ads</a:t>
            </a:r>
            <a:endParaRPr lang="en-US" dirty="0" smtClean="0">
              <a:solidFill>
                <a:schemeClr val="accent1"/>
              </a:solidFill>
              <a:latin typeface="Monaco"/>
            </a:endParaRPr>
          </a:p>
          <a:p>
            <a:pPr>
              <a:defRPr/>
            </a:pPr>
            <a:endParaRPr lang="en-US" i="1" dirty="0" smtClean="0">
              <a:latin typeface="Monaco"/>
            </a:endParaRPr>
          </a:p>
          <a:p>
            <a:pPr>
              <a:defRPr/>
            </a:pPr>
            <a:r>
              <a:rPr lang="en-US" b="1" dirty="0" smtClean="0">
                <a:latin typeface="Monaco"/>
              </a:rPr>
              <a:t>Step 2: </a:t>
            </a:r>
            <a:r>
              <a:rPr lang="en-US" b="1" dirty="0" err="1" smtClean="0">
                <a:latin typeface="Monaco"/>
              </a:rPr>
              <a:t>MongoDB</a:t>
            </a:r>
            <a:r>
              <a:rPr lang="en-US" b="1" dirty="0" smtClean="0">
                <a:latin typeface="Monaco"/>
              </a:rPr>
              <a:t> requires a data folder to store its files</a:t>
            </a:r>
          </a:p>
          <a:p>
            <a:pPr>
              <a:defRPr/>
            </a:pPr>
            <a:r>
              <a:rPr lang="en-US" b="1" dirty="0" smtClean="0">
                <a:latin typeface="Monaco"/>
              </a:rPr>
              <a:t>    </a:t>
            </a:r>
            <a:r>
              <a:rPr lang="en-US" dirty="0" smtClean="0"/>
              <a:t>Default</a:t>
            </a:r>
            <a:r>
              <a:rPr lang="en-US" b="1" dirty="0" smtClean="0">
                <a:latin typeface="Monaco"/>
              </a:rPr>
              <a:t> </a:t>
            </a:r>
            <a:r>
              <a:rPr lang="en-US" dirty="0" smtClean="0"/>
              <a:t>data directory is C:\data\db</a:t>
            </a:r>
          </a:p>
          <a:p>
            <a:pPr>
              <a:defRPr/>
            </a:pPr>
            <a:endParaRPr lang="en-US" dirty="0" smtClean="0">
              <a:solidFill>
                <a:srgbClr val="FFC000"/>
              </a:solidFill>
            </a:endParaRPr>
          </a:p>
          <a:p>
            <a:pPr>
              <a:defRPr/>
            </a:pPr>
            <a:r>
              <a:rPr lang="en-US" b="1" dirty="0" smtClean="0">
                <a:latin typeface="Monaco"/>
              </a:rPr>
              <a:t>Step 3: If we want we can change that data folder to any other location by the following command.</a:t>
            </a:r>
          </a:p>
          <a:p>
            <a:pPr>
              <a:defRPr/>
            </a:pPr>
            <a:r>
              <a:rPr lang="en-US" b="1" dirty="0" err="1" smtClean="0"/>
              <a:t>Eg</a:t>
            </a:r>
            <a:r>
              <a:rPr lang="en-US" b="1" dirty="0" smtClean="0"/>
              <a:t>: </a:t>
            </a:r>
            <a:r>
              <a:rPr lang="en-US" dirty="0" smtClean="0"/>
              <a:t>D:\set up\</a:t>
            </a:r>
            <a:r>
              <a:rPr lang="en-US" dirty="0" err="1" smtClean="0"/>
              <a:t>mongodb</a:t>
            </a:r>
            <a:r>
              <a:rPr lang="en-US" dirty="0" smtClean="0"/>
              <a:t>\bin&gt;mongod.exe --</a:t>
            </a:r>
            <a:r>
              <a:rPr lang="en-US" dirty="0" err="1" smtClean="0"/>
              <a:t>dbpath</a:t>
            </a:r>
            <a:r>
              <a:rPr lang="en-US" dirty="0" smtClean="0"/>
              <a:t> “d:\set up\</a:t>
            </a:r>
            <a:r>
              <a:rPr lang="en-US" dirty="0" err="1" smtClean="0"/>
              <a:t>mongodb</a:t>
            </a:r>
            <a:r>
              <a:rPr lang="en-US" dirty="0" smtClean="0"/>
              <a:t>\data”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4: To start mongo db server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mongod</a:t>
            </a:r>
            <a:r>
              <a:rPr lang="en-US" dirty="0" smtClean="0"/>
              <a:t> --port 27017 --</a:t>
            </a:r>
            <a:r>
              <a:rPr lang="en-US" dirty="0" err="1" smtClean="0"/>
              <a:t>dbpath</a:t>
            </a:r>
            <a:r>
              <a:rPr lang="en-US" dirty="0" smtClean="0"/>
              <a:t> C:\data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5: To stop mongo db server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Control-C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6: To use mongo db after the server run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mongo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Overview</a:t>
            </a:r>
            <a:endParaRPr lang="en-US" b="1" dirty="0"/>
          </a:p>
        </p:txBody>
      </p:sp>
      <p:sp>
        <p:nvSpPr>
          <p:cNvPr id="3" name="Down Arrow Callout 2"/>
          <p:cNvSpPr/>
          <p:nvPr/>
        </p:nvSpPr>
        <p:spPr>
          <a:xfrm>
            <a:off x="304800" y="1447800"/>
            <a:ext cx="8461611" cy="3166280"/>
          </a:xfrm>
          <a:prstGeom prst="downArrowCallo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 one day:</a:t>
            </a:r>
          </a:p>
          <a:p>
            <a:pPr algn="ctr"/>
            <a:r>
              <a:rPr lang="en-US" dirty="0"/>
              <a:t>24 million transactions processed by Walmart</a:t>
            </a:r>
          </a:p>
          <a:p>
            <a:pPr algn="ctr"/>
            <a:r>
              <a:rPr lang="en-US" dirty="0"/>
              <a:t>100 TB of data uploaded to Facebook</a:t>
            </a:r>
          </a:p>
          <a:p>
            <a:pPr algn="ctr"/>
            <a:r>
              <a:rPr lang="en-US" dirty="0"/>
              <a:t>175 million tweets  on </a:t>
            </a:r>
            <a:r>
              <a:rPr lang="en-US" dirty="0" smtClean="0"/>
              <a:t>Twitter</a:t>
            </a:r>
          </a:p>
          <a:p>
            <a:pPr algn="ctr"/>
            <a:r>
              <a:rPr lang="en-US" dirty="0" smtClean="0"/>
              <a:t>……….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Flowchart: Process 3"/>
          <p:cNvSpPr/>
          <p:nvPr/>
        </p:nvSpPr>
        <p:spPr>
          <a:xfrm>
            <a:off x="304801" y="4709614"/>
            <a:ext cx="8461610" cy="1446663"/>
          </a:xfrm>
          <a:prstGeom prst="flowChart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to </a:t>
            </a:r>
            <a:r>
              <a:rPr lang="en-US" b="1" dirty="0" smtClean="0">
                <a:solidFill>
                  <a:srgbClr val="FF0000"/>
                </a:solidFill>
              </a:rPr>
              <a:t>store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00B0F0"/>
                </a:solidFill>
              </a:rPr>
              <a:t>query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>
                <a:solidFill>
                  <a:srgbClr val="00B050"/>
                </a:solidFill>
              </a:rPr>
              <a:t>process</a:t>
            </a:r>
            <a:r>
              <a:rPr lang="en-US" dirty="0" smtClean="0"/>
              <a:t> these data efficiently?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Install </a:t>
            </a:r>
            <a:r>
              <a:rPr lang="en-US" b="1" dirty="0" err="1" smtClean="0"/>
              <a:t>MongoDB</a:t>
            </a:r>
            <a:r>
              <a:rPr lang="en-US" b="1" dirty="0" smtClean="0"/>
              <a:t> On Windows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52400" y="1447800"/>
            <a:ext cx="8991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Monaco"/>
              </a:rPr>
              <a:t>Step 1: Download from the following location and install</a:t>
            </a:r>
          </a:p>
          <a:p>
            <a:r>
              <a:rPr lang="en-US" b="1" dirty="0" smtClean="0">
                <a:latin typeface="Monaco"/>
              </a:rPr>
              <a:t>     </a:t>
            </a:r>
            <a:r>
              <a:rPr lang="en-US" dirty="0" smtClean="0">
                <a:solidFill>
                  <a:schemeClr val="accent1"/>
                </a:solidFill>
                <a:latin typeface="Monaco"/>
                <a:hlinkClick r:id="rId2"/>
              </a:rPr>
              <a:t>https://www.mongodb.org/</a:t>
            </a:r>
            <a:r>
              <a:rPr lang="en-US" dirty="0" smtClean="0">
                <a:hlinkClick r:id="rId2"/>
              </a:rPr>
              <a:t>downlo</a:t>
            </a:r>
            <a:r>
              <a:rPr lang="en-US" dirty="0" smtClean="0">
                <a:solidFill>
                  <a:schemeClr val="accent1"/>
                </a:solidFill>
                <a:latin typeface="Monaco"/>
                <a:hlinkClick r:id="rId2"/>
              </a:rPr>
              <a:t>ads</a:t>
            </a:r>
            <a:endParaRPr lang="en-US" dirty="0" smtClean="0">
              <a:solidFill>
                <a:schemeClr val="accent1"/>
              </a:solidFill>
              <a:latin typeface="Monaco"/>
            </a:endParaRPr>
          </a:p>
          <a:p>
            <a:pPr>
              <a:defRPr/>
            </a:pPr>
            <a:endParaRPr lang="en-US" i="1" dirty="0" smtClean="0">
              <a:latin typeface="Monaco"/>
            </a:endParaRPr>
          </a:p>
          <a:p>
            <a:pPr>
              <a:defRPr/>
            </a:pPr>
            <a:r>
              <a:rPr lang="en-US" b="1" dirty="0" smtClean="0">
                <a:latin typeface="Monaco"/>
              </a:rPr>
              <a:t>Step 2: </a:t>
            </a:r>
            <a:r>
              <a:rPr lang="en-US" b="1" dirty="0" err="1" smtClean="0">
                <a:latin typeface="Monaco"/>
              </a:rPr>
              <a:t>MongoDB</a:t>
            </a:r>
            <a:r>
              <a:rPr lang="en-US" b="1" dirty="0" smtClean="0">
                <a:latin typeface="Monaco"/>
              </a:rPr>
              <a:t> requires a data folder to store its files</a:t>
            </a:r>
          </a:p>
          <a:p>
            <a:pPr>
              <a:defRPr/>
            </a:pPr>
            <a:r>
              <a:rPr lang="en-US" b="1" dirty="0" smtClean="0">
                <a:latin typeface="Monaco"/>
              </a:rPr>
              <a:t>    </a:t>
            </a:r>
            <a:r>
              <a:rPr lang="en-US" dirty="0" smtClean="0"/>
              <a:t>Default</a:t>
            </a:r>
            <a:r>
              <a:rPr lang="en-US" b="1" dirty="0" smtClean="0">
                <a:latin typeface="Monaco"/>
              </a:rPr>
              <a:t> </a:t>
            </a:r>
            <a:r>
              <a:rPr lang="en-US" dirty="0" smtClean="0"/>
              <a:t>data directory is C:\data\db</a:t>
            </a:r>
          </a:p>
          <a:p>
            <a:pPr>
              <a:defRPr/>
            </a:pPr>
            <a:endParaRPr lang="en-US" dirty="0" smtClean="0">
              <a:solidFill>
                <a:srgbClr val="FFC000"/>
              </a:solidFill>
            </a:endParaRPr>
          </a:p>
          <a:p>
            <a:pPr>
              <a:defRPr/>
            </a:pPr>
            <a:r>
              <a:rPr lang="en-US" b="1" dirty="0" smtClean="0">
                <a:latin typeface="Monaco"/>
              </a:rPr>
              <a:t>Step 3: If we want we can change that data folder to any other location by the following command.</a:t>
            </a:r>
          </a:p>
          <a:p>
            <a:pPr>
              <a:defRPr/>
            </a:pPr>
            <a:r>
              <a:rPr lang="en-US" b="1" dirty="0" err="1" smtClean="0"/>
              <a:t>Eg</a:t>
            </a:r>
            <a:r>
              <a:rPr lang="en-US" b="1" dirty="0" smtClean="0"/>
              <a:t>: </a:t>
            </a:r>
            <a:r>
              <a:rPr lang="en-US" dirty="0" smtClean="0"/>
              <a:t>D:\set up\</a:t>
            </a:r>
            <a:r>
              <a:rPr lang="en-US" dirty="0" err="1" smtClean="0"/>
              <a:t>mongodb</a:t>
            </a:r>
            <a:r>
              <a:rPr lang="en-US" dirty="0" smtClean="0"/>
              <a:t>\bin&gt;mongod.exe --</a:t>
            </a:r>
            <a:r>
              <a:rPr lang="en-US" dirty="0" err="1" smtClean="0"/>
              <a:t>dbpath</a:t>
            </a:r>
            <a:r>
              <a:rPr lang="en-US" dirty="0" smtClean="0"/>
              <a:t> “d:\set up\</a:t>
            </a:r>
            <a:r>
              <a:rPr lang="en-US" dirty="0" err="1" smtClean="0"/>
              <a:t>mongodb</a:t>
            </a:r>
            <a:r>
              <a:rPr lang="en-US" dirty="0" smtClean="0"/>
              <a:t>\data”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4: To start mongo db server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mongod</a:t>
            </a:r>
            <a:r>
              <a:rPr lang="en-US" dirty="0" smtClean="0"/>
              <a:t> --port 27017 --</a:t>
            </a:r>
            <a:r>
              <a:rPr lang="en-US" dirty="0" err="1" smtClean="0"/>
              <a:t>dbpath</a:t>
            </a:r>
            <a:r>
              <a:rPr lang="en-US" dirty="0" smtClean="0"/>
              <a:t> C:\data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5: To stop mongo db server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Control-C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b="1" dirty="0" smtClean="0">
                <a:latin typeface="Monaco"/>
              </a:rPr>
              <a:t>Step 6: To use mongo db after the server run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mongo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610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Start Mongo DB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981200"/>
            <a:ext cx="7924800" cy="4128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81000" y="12954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smtClean="0">
                <a:latin typeface="Monaco"/>
              </a:rPr>
              <a:t>Step 4: To start mongo db server</a:t>
            </a:r>
            <a:endParaRPr lang="en-US" dirty="0" smtClean="0"/>
          </a:p>
          <a:p>
            <a:pPr>
              <a:defRPr/>
            </a:pPr>
            <a:r>
              <a:rPr lang="en-US" dirty="0" err="1" smtClean="0"/>
              <a:t>mongod</a:t>
            </a:r>
            <a:r>
              <a:rPr lang="en-US" dirty="0" smtClean="0"/>
              <a:t> --port 27017 --</a:t>
            </a:r>
            <a:r>
              <a:rPr lang="en-US" dirty="0" err="1" smtClean="0"/>
              <a:t>dbpath</a:t>
            </a:r>
            <a:r>
              <a:rPr lang="en-US" dirty="0" smtClean="0"/>
              <a:t> C:\data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4088"/>
            <a:ext cx="87630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Use Mongo DB after start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1295400"/>
            <a:ext cx="853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b="1" dirty="0" smtClean="0">
                <a:latin typeface="Monaco"/>
              </a:rPr>
              <a:t>Step 6: To use mongo db after the server run use another command prompt and execute  mongo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mongo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54352"/>
            <a:ext cx="7909339" cy="255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63408"/>
            <a:ext cx="87630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Create &amp; Drop Database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1084380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Monaco"/>
              </a:rPr>
              <a:t>Create new Database </a:t>
            </a:r>
            <a:r>
              <a:rPr lang="en-US" dirty="0" err="1" smtClean="0">
                <a:latin typeface="Monaco"/>
              </a:rPr>
              <a:t>MyDemoDB</a:t>
            </a:r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29036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764292"/>
            <a:ext cx="784860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28240" y="2377432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Monaco"/>
              </a:rPr>
              <a:t>On type db it will show the current database which you are using.</a:t>
            </a:r>
            <a:endParaRPr lang="en-US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9136" y="4047972"/>
            <a:ext cx="789666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324728" y="33821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Monaco"/>
              </a:rPr>
              <a:t>Show </a:t>
            </a:r>
            <a:r>
              <a:rPr lang="en-US" dirty="0" err="1" smtClean="0">
                <a:latin typeface="Monaco"/>
              </a:rPr>
              <a:t>dbs</a:t>
            </a:r>
            <a:r>
              <a:rPr lang="en-US" dirty="0" smtClean="0">
                <a:latin typeface="Monaco"/>
              </a:rPr>
              <a:t> will show all the databases (</a:t>
            </a:r>
            <a:r>
              <a:rPr lang="en-US" dirty="0" err="1" smtClean="0">
                <a:latin typeface="Monaco"/>
              </a:rPr>
              <a:t>NB:if</a:t>
            </a:r>
            <a:r>
              <a:rPr lang="en-US" dirty="0" smtClean="0">
                <a:latin typeface="Monaco"/>
              </a:rPr>
              <a:t> we insert a document then it will show)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4088"/>
            <a:ext cx="8763000" cy="515112"/>
          </a:xfrm>
        </p:spPr>
        <p:txBody>
          <a:bodyPr>
            <a:noAutofit/>
          </a:bodyPr>
          <a:lstStyle/>
          <a:p>
            <a:r>
              <a:rPr lang="en-US" sz="4000" b="1" dirty="0" err="1" smtClean="0"/>
              <a:t>MongoDB</a:t>
            </a:r>
            <a:r>
              <a:rPr lang="en-US" sz="4000" b="1" dirty="0" smtClean="0"/>
              <a:t>- Create &amp; Drop Database Cont.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371600"/>
            <a:ext cx="7924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08672" y="2037085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Monaco"/>
              </a:rPr>
              <a:t>Now if we show </a:t>
            </a:r>
            <a:r>
              <a:rPr lang="en-US" dirty="0" err="1" smtClean="0">
                <a:latin typeface="Monaco"/>
              </a:rPr>
              <a:t>dbs</a:t>
            </a:r>
            <a:r>
              <a:rPr lang="en-US" dirty="0" smtClean="0">
                <a:latin typeface="Monaco"/>
              </a:rPr>
              <a:t> , it will show the </a:t>
            </a:r>
            <a:r>
              <a:rPr lang="en-US" dirty="0" err="1" smtClean="0">
                <a:latin typeface="Monaco"/>
              </a:rPr>
              <a:t>dbs</a:t>
            </a:r>
            <a:endParaRPr lang="en-US" dirty="0" smtClean="0">
              <a:latin typeface="Monaco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454816"/>
            <a:ext cx="8001000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04800" y="3886200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>
                <a:latin typeface="Monaco"/>
              </a:rPr>
              <a:t>Drop the current table using command “</a:t>
            </a:r>
            <a:r>
              <a:rPr lang="en-US" dirty="0" err="1" smtClean="0">
                <a:latin typeface="Monaco"/>
              </a:rPr>
              <a:t>db.dropDatabase</a:t>
            </a:r>
            <a:r>
              <a:rPr lang="en-US" dirty="0" smtClean="0">
                <a:latin typeface="Monaco"/>
              </a:rPr>
              <a:t>()”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343400"/>
            <a:ext cx="79248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4953000"/>
            <a:ext cx="7848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04088"/>
            <a:ext cx="8610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Create &amp; Drop Collection</a:t>
            </a:r>
            <a:endParaRPr 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4836"/>
            <a:ext cx="79248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304800" y="1574412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latin typeface="Monaco"/>
              </a:rPr>
              <a:t>Type 1: </a:t>
            </a:r>
            <a:r>
              <a:rPr lang="en-US" sz="1600" dirty="0" smtClean="0">
                <a:latin typeface="Monaco"/>
              </a:rPr>
              <a:t>Create a collection using command: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name&gt;.insert({</a:t>
            </a:r>
            <a:r>
              <a:rPr lang="en-US" sz="1600" dirty="0" err="1" smtClean="0">
                <a:latin typeface="Monaco"/>
              </a:rPr>
              <a:t>key:value</a:t>
            </a:r>
            <a:r>
              <a:rPr lang="en-US" sz="1600" dirty="0" smtClean="0">
                <a:latin typeface="Monaco"/>
              </a:rPr>
              <a:t>}); //</a:t>
            </a:r>
            <a:r>
              <a:rPr lang="en-US" sz="1600" dirty="0" err="1" smtClean="0">
                <a:latin typeface="Monaco"/>
              </a:rPr>
              <a:t>json</a:t>
            </a:r>
            <a:r>
              <a:rPr lang="en-US" sz="1600" dirty="0" smtClean="0">
                <a:latin typeface="Monaco"/>
              </a:rPr>
              <a:t> object</a:t>
            </a: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228600" y="3733800"/>
            <a:ext cx="8686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1600" b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Type 2 </a:t>
            </a:r>
            <a:r>
              <a:rPr kumimoji="0" lang="en-US" sz="1600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: </a:t>
            </a:r>
            <a:r>
              <a:rPr lang="en-US" sz="1600" dirty="0" err="1" smtClean="0"/>
              <a:t>db.</a:t>
            </a:r>
            <a:r>
              <a:rPr lang="en-US" sz="1600" i="1" dirty="0" err="1" smtClean="0"/>
              <a:t>createCollection</a:t>
            </a:r>
            <a:r>
              <a:rPr lang="en-US" sz="1600" dirty="0" smtClean="0"/>
              <a:t>(</a:t>
            </a:r>
            <a:r>
              <a:rPr lang="en-US" sz="1600" b="1" dirty="0" smtClean="0"/>
              <a:t>name</a:t>
            </a:r>
            <a:r>
              <a:rPr lang="en-US" sz="1600" dirty="0" smtClean="0"/>
              <a:t>, </a:t>
            </a:r>
            <a:r>
              <a:rPr lang="en-US" sz="1600" b="1" dirty="0" smtClean="0"/>
              <a:t>options</a:t>
            </a:r>
            <a:r>
              <a:rPr lang="en-US" sz="1600" dirty="0" smtClean="0"/>
              <a:t>)</a:t>
            </a:r>
            <a:endParaRPr kumimoji="0" lang="en-US" sz="16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db.createCollection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(“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employee1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", {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capped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: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true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,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size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: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5242880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,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max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: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5000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} ) 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373884"/>
            <a:ext cx="792480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30588" y="1219200"/>
            <a:ext cx="8153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Two ways of creating collection:</a:t>
            </a: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298940" y="5298820"/>
            <a:ext cx="7924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To drop a collection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in 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MongoDB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simply we need to use following command</a:t>
            </a:r>
            <a:endParaRPr lang="en-US" sz="1600" dirty="0" smtClean="0">
              <a:latin typeface="Monaco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db.&lt;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collection name&gt;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.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drop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() 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5913116"/>
            <a:ext cx="7848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Insert Document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61072" y="1335256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To insert a document in a collection: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name&gt;.insert({</a:t>
            </a:r>
            <a:r>
              <a:rPr lang="en-US" sz="1600" dirty="0" err="1" smtClean="0">
                <a:latin typeface="Monaco"/>
              </a:rPr>
              <a:t>key:value</a:t>
            </a:r>
            <a:r>
              <a:rPr lang="en-US" sz="1600" dirty="0" smtClean="0">
                <a:latin typeface="Monaco"/>
              </a:rPr>
              <a:t>}); //</a:t>
            </a:r>
            <a:r>
              <a:rPr lang="en-US" sz="1600" dirty="0" err="1" smtClean="0">
                <a:latin typeface="Monaco"/>
              </a:rPr>
              <a:t>json</a:t>
            </a:r>
            <a:r>
              <a:rPr lang="en-US" sz="1600" dirty="0" smtClean="0">
                <a:latin typeface="Monaco"/>
              </a:rPr>
              <a:t> object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133600"/>
            <a:ext cx="762000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Insert Document Cont..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61072" y="1335256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To insert array of document in a collection: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name&gt;.insert([{</a:t>
            </a:r>
            <a:r>
              <a:rPr lang="en-US" sz="1600" dirty="0" err="1" smtClean="0">
                <a:latin typeface="Monaco"/>
              </a:rPr>
              <a:t>key:value</a:t>
            </a:r>
            <a:r>
              <a:rPr lang="en-US" sz="1600" dirty="0" smtClean="0">
                <a:latin typeface="Monaco"/>
              </a:rPr>
              <a:t>},{}]); //</a:t>
            </a:r>
            <a:r>
              <a:rPr lang="en-US" sz="1600" dirty="0" err="1" smtClean="0">
                <a:latin typeface="Monaco"/>
              </a:rPr>
              <a:t>json</a:t>
            </a:r>
            <a:r>
              <a:rPr lang="en-US" sz="1600" dirty="0" smtClean="0">
                <a:latin typeface="Monaco"/>
              </a:rPr>
              <a:t> object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057400"/>
            <a:ext cx="8229600" cy="460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Query Document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61072" y="1335256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To retrieve all the  document in a collection: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name&gt;.find()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8456" y="2057400"/>
            <a:ext cx="87630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04800" y="3505200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To retrieve a specific  document in a collection: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name&gt;.find({“key”:”</a:t>
            </a:r>
            <a:r>
              <a:rPr lang="en-US" sz="1600" dirty="0" err="1" smtClean="0">
                <a:latin typeface="Monaco"/>
              </a:rPr>
              <a:t>vaue</a:t>
            </a:r>
            <a:r>
              <a:rPr lang="en-US" sz="1600" dirty="0" smtClean="0">
                <a:latin typeface="Monaco"/>
              </a:rPr>
              <a:t>”})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4114800"/>
            <a:ext cx="87630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228600" y="4953000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To retrieve document in a collection where name like 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name&gt;.find({“key”: /</a:t>
            </a:r>
            <a:r>
              <a:rPr lang="en-US" sz="1600" dirty="0" err="1" smtClean="0">
                <a:latin typeface="Monaco"/>
              </a:rPr>
              <a:t>vaue</a:t>
            </a:r>
            <a:r>
              <a:rPr lang="en-US" sz="1600" dirty="0" smtClean="0">
                <a:latin typeface="Monaco"/>
              </a:rPr>
              <a:t>/})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5528604"/>
            <a:ext cx="86868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28600" y="6273225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Monaco"/>
              </a:rPr>
              <a:t>Similarly for start with and end with we can use like this:</a:t>
            </a:r>
          </a:p>
          <a:p>
            <a:pPr>
              <a:defRPr/>
            </a:pPr>
            <a:r>
              <a:rPr lang="en-US" sz="1600" dirty="0" smtClean="0">
                <a:latin typeface="Monaco"/>
              </a:rPr>
              <a:t>db.&lt;collection name&gt;.find({“key”: /^</a:t>
            </a:r>
            <a:r>
              <a:rPr lang="en-US" sz="1600" dirty="0" err="1" smtClean="0">
                <a:latin typeface="Monaco"/>
              </a:rPr>
              <a:t>vaue</a:t>
            </a:r>
            <a:r>
              <a:rPr lang="en-US" sz="1600" dirty="0" smtClean="0">
                <a:latin typeface="Monaco"/>
              </a:rPr>
              <a:t>/}) and db.&lt;collection name&gt;.find({“key”: /</a:t>
            </a:r>
            <a:r>
              <a:rPr lang="en-US" sz="1600" dirty="0" err="1" smtClean="0">
                <a:latin typeface="Monaco"/>
              </a:rPr>
              <a:t>vaue</a:t>
            </a:r>
            <a:r>
              <a:rPr lang="en-US" sz="1600" dirty="0" smtClean="0">
                <a:latin typeface="Monaco"/>
              </a:rPr>
              <a:t>$/})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Update Document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61072" y="1335256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Monaco"/>
              </a:rPr>
              <a:t>To update a document in a collection:</a:t>
            </a:r>
          </a:p>
          <a:p>
            <a:pPr>
              <a:defRPr/>
            </a:pPr>
            <a:r>
              <a:rPr lang="en-US" sz="2400" dirty="0" smtClean="0">
                <a:latin typeface="Monaco"/>
              </a:rPr>
              <a:t>db.&lt;collection name&gt;.update({“key": “value”},{$set:{ “key":“value"}})</a:t>
            </a:r>
          </a:p>
        </p:txBody>
      </p:sp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754940"/>
            <a:ext cx="83343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459" y="1554464"/>
            <a:ext cx="8673633" cy="4195481"/>
          </a:xfrm>
        </p:spPr>
        <p:txBody>
          <a:bodyPr/>
          <a:lstStyle/>
          <a:p>
            <a:r>
              <a:rPr lang="en-US" dirty="0" smtClean="0"/>
              <a:t>The problems with Relational Database: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O</a:t>
            </a:r>
            <a:r>
              <a:rPr lang="en-US" dirty="0" smtClean="0"/>
              <a:t>verhead for </a:t>
            </a:r>
            <a:r>
              <a:rPr lang="en-US" dirty="0"/>
              <a:t>complex </a:t>
            </a:r>
            <a:r>
              <a:rPr lang="en-US" dirty="0" smtClean="0"/>
              <a:t>select,  update, delete operations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Select: Joining too many tables to create a huge size table.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Update: Each update affects many other tables.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Delete:  Must guarantee the consistency of data.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Not </a:t>
            </a:r>
            <a:r>
              <a:rPr lang="en-US" dirty="0" smtClean="0"/>
              <a:t>well-supported </a:t>
            </a:r>
            <a:r>
              <a:rPr lang="en-US" dirty="0"/>
              <a:t>the mix of unstructured data.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Not well-scaling with </a:t>
            </a:r>
            <a:r>
              <a:rPr lang="en-US" dirty="0"/>
              <a:t>very large size of data</a:t>
            </a:r>
            <a:r>
              <a:rPr lang="en-US" dirty="0" smtClean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390684" y="4637304"/>
            <a:ext cx="8296116" cy="117370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 is a good solution to deal with these problems.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7442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Overview Continue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Delete Document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61072" y="1335256"/>
            <a:ext cx="8534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Monaco"/>
              </a:rPr>
              <a:t>To update a document in a collection:</a:t>
            </a:r>
          </a:p>
          <a:p>
            <a:pPr>
              <a:defRPr/>
            </a:pPr>
            <a:r>
              <a:rPr lang="en-US" sz="2400" dirty="0" smtClean="0">
                <a:latin typeface="Monaco"/>
              </a:rPr>
              <a:t>db.&lt;collection name&gt;.remove({“key": “value”})</a:t>
            </a:r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95550"/>
            <a:ext cx="7772400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04088"/>
            <a:ext cx="8839200" cy="515112"/>
          </a:xfrm>
        </p:spPr>
        <p:txBody>
          <a:bodyPr>
            <a:noAutofit/>
          </a:bodyPr>
          <a:lstStyle/>
          <a:p>
            <a:r>
              <a:rPr lang="en-US" sz="4000" b="1" dirty="0" err="1" smtClean="0"/>
              <a:t>MongoDB</a:t>
            </a:r>
            <a:r>
              <a:rPr lang="en-US" sz="4000" b="1" dirty="0" smtClean="0"/>
              <a:t>- Advance Query</a:t>
            </a:r>
            <a:endParaRPr lang="en-US" sz="4000" b="1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940" y="4940177"/>
            <a:ext cx="8686800" cy="175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81000" y="3024580"/>
            <a:ext cx="8229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db.democollection.find</a:t>
            </a:r>
            <a:r>
              <a:rPr lang="en-US" dirty="0" smtClean="0"/>
              <a:t>({ </a:t>
            </a:r>
          </a:p>
          <a:p>
            <a:r>
              <a:rPr lang="en-US" dirty="0" smtClean="0"/>
              <a:t>  "owner": "123456",</a:t>
            </a:r>
          </a:p>
          <a:p>
            <a:r>
              <a:rPr lang="en-US" dirty="0" smtClean="0"/>
              <a:t>  "category": { $in: [ "photos", "announcements" ] },</a:t>
            </a:r>
          </a:p>
          <a:p>
            <a:r>
              <a:rPr lang="en-US" dirty="0" smtClean="0"/>
              <a:t>  "year": { $</a:t>
            </a:r>
            <a:r>
              <a:rPr lang="en-US" dirty="0" err="1" smtClean="0"/>
              <a:t>lt</a:t>
            </a:r>
            <a:r>
              <a:rPr lang="en-US" dirty="0" smtClean="0"/>
              <a:t>: 2015 },</a:t>
            </a:r>
          </a:p>
          <a:p>
            <a:r>
              <a:rPr lang="en-US" dirty="0" smtClean="0"/>
              <a:t>  "tags": { $in: [ 'baby', 'wedding' ] }</a:t>
            </a:r>
          </a:p>
          <a:p>
            <a:r>
              <a:rPr lang="en-US" dirty="0" smtClean="0"/>
              <a:t>});</a:t>
            </a:r>
            <a:endParaRPr 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520488"/>
            <a:ext cx="8839200" cy="145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04800" y="11430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db.democollection.find</a:t>
            </a:r>
            <a:r>
              <a:rPr lang="en-US" dirty="0" smtClean="0"/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04088"/>
            <a:ext cx="8839200" cy="515112"/>
          </a:xfrm>
        </p:spPr>
        <p:txBody>
          <a:bodyPr>
            <a:noAutofit/>
          </a:bodyPr>
          <a:lstStyle/>
          <a:p>
            <a:r>
              <a:rPr lang="en-US" sz="4000" b="1" dirty="0" err="1" smtClean="0"/>
              <a:t>MongoDB</a:t>
            </a:r>
            <a:r>
              <a:rPr lang="en-US" sz="4000" b="1" dirty="0" smtClean="0"/>
              <a:t>- Advance Query &amp; Projection</a:t>
            </a:r>
            <a:endParaRPr lang="en-US" sz="4000" b="1" dirty="0"/>
          </a:p>
        </p:txBody>
      </p:sp>
      <p:sp>
        <p:nvSpPr>
          <p:cNvPr id="4" name="Rectangle 3"/>
          <p:cNvSpPr/>
          <p:nvPr/>
        </p:nvSpPr>
        <p:spPr>
          <a:xfrm>
            <a:off x="609600" y="1981200"/>
            <a:ext cx="7772400" cy="2590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C:\Users\molla\Desktop\mongodb-selec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203940"/>
            <a:ext cx="7391400" cy="2109355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04800" y="11430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we only want to return the title field from the query response and also in sorted order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04088"/>
            <a:ext cx="8839200" cy="515112"/>
          </a:xfrm>
        </p:spPr>
        <p:txBody>
          <a:bodyPr>
            <a:noAutofit/>
          </a:bodyPr>
          <a:lstStyle/>
          <a:p>
            <a:r>
              <a:rPr lang="en-US" sz="4000" b="1" dirty="0" err="1" smtClean="0"/>
              <a:t>MongoDB</a:t>
            </a:r>
            <a:r>
              <a:rPr lang="en-US" sz="4000" b="1" dirty="0" smtClean="0"/>
              <a:t>- Advance Query &amp; Projection</a:t>
            </a:r>
            <a:endParaRPr lang="en-US" sz="4000" b="1" dirty="0"/>
          </a:p>
        </p:txBody>
      </p:sp>
      <p:sp>
        <p:nvSpPr>
          <p:cNvPr id="7" name="Rectangle 6"/>
          <p:cNvSpPr/>
          <p:nvPr/>
        </p:nvSpPr>
        <p:spPr>
          <a:xfrm>
            <a:off x="304800" y="11430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If we only want to return the title field from the query response and also in sorted order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000" y="1905000"/>
            <a:ext cx="8153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db.democollection.find</a:t>
            </a:r>
            <a:r>
              <a:rPr lang="en-US" dirty="0" smtClean="0"/>
              <a:t>({ </a:t>
            </a:r>
          </a:p>
          <a:p>
            <a:r>
              <a:rPr lang="en-US" dirty="0" smtClean="0"/>
              <a:t>  "owner": "123456",</a:t>
            </a:r>
          </a:p>
          <a:p>
            <a:r>
              <a:rPr lang="en-US" dirty="0" smtClean="0"/>
              <a:t>  "category": { $in: [ "photos", "announcements" ] },</a:t>
            </a:r>
          </a:p>
          <a:p>
            <a:r>
              <a:rPr lang="en-US" dirty="0" smtClean="0"/>
              <a:t>  "year": { $</a:t>
            </a:r>
            <a:r>
              <a:rPr lang="en-US" dirty="0" err="1" smtClean="0"/>
              <a:t>lt</a:t>
            </a:r>
            <a:r>
              <a:rPr lang="en-US" dirty="0" smtClean="0"/>
              <a:t>: 2015 },</a:t>
            </a:r>
          </a:p>
          <a:p>
            <a:r>
              <a:rPr lang="en-US" dirty="0" smtClean="0"/>
              <a:t>  "tags": { $in: [ 'baby', 'wedding' ] }</a:t>
            </a:r>
          </a:p>
          <a:p>
            <a:r>
              <a:rPr lang="en-US" dirty="0" smtClean="0"/>
              <a:t>}, {</a:t>
            </a:r>
          </a:p>
          <a:p>
            <a:r>
              <a:rPr lang="en-US" dirty="0" smtClean="0"/>
              <a:t>    title: 1</a:t>
            </a:r>
          </a:p>
          <a:p>
            <a:r>
              <a:rPr lang="en-US" dirty="0" smtClean="0"/>
              <a:t>}).sort({title:-1});</a:t>
            </a:r>
            <a:endParaRPr 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4572000"/>
            <a:ext cx="8724900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Limiting Records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57200" y="1447800"/>
            <a:ext cx="8229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Limit is an option by which is the number of documents that you want to be displayed.</a:t>
            </a:r>
          </a:p>
          <a:p>
            <a:r>
              <a:rPr lang="en-US" dirty="0" smtClean="0"/>
              <a:t>Two types of limitation:</a:t>
            </a:r>
          </a:p>
          <a:p>
            <a:pPr marL="342900" indent="-342900">
              <a:buAutoNum type="arabicParenR"/>
            </a:pPr>
            <a:r>
              <a:rPr lang="en-US" dirty="0" smtClean="0"/>
              <a:t>limit(number)- Number of records to show.</a:t>
            </a:r>
          </a:p>
          <a:p>
            <a:pPr marL="342900" indent="-342900">
              <a:buAutoNum type="arabicParenR"/>
            </a:pPr>
            <a:r>
              <a:rPr lang="en-US" dirty="0" smtClean="0"/>
              <a:t>Skip(number)-Number of records not to show.</a:t>
            </a:r>
            <a:endParaRPr lang="en-US" dirty="0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5164898"/>
            <a:ext cx="8153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192" y="3352800"/>
            <a:ext cx="81534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54852" y="29718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Normal Query: </a:t>
            </a:r>
            <a:r>
              <a:rPr lang="en-US" dirty="0" err="1" smtClean="0"/>
              <a:t>db.democollection.find</a:t>
            </a:r>
            <a:r>
              <a:rPr lang="en-US" dirty="0" smtClean="0"/>
              <a:t>({},{"title":1})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3400" y="4800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Query with limit: </a:t>
            </a:r>
            <a:r>
              <a:rPr lang="en-US" dirty="0" err="1" smtClean="0"/>
              <a:t>db.democollection.find</a:t>
            </a:r>
            <a:r>
              <a:rPr lang="en-US" dirty="0" smtClean="0"/>
              <a:t>({},{"title":1}).limit(3);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Limiting Records Cont..</a:t>
            </a:r>
            <a:endParaRPr lang="en-US" b="1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05000"/>
            <a:ext cx="815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57200" y="1371600"/>
            <a:ext cx="670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Query with skip: </a:t>
            </a:r>
            <a:r>
              <a:rPr lang="en-US" dirty="0" err="1" smtClean="0"/>
              <a:t>db.democollection.find</a:t>
            </a:r>
            <a:r>
              <a:rPr lang="en-US" dirty="0" smtClean="0"/>
              <a:t>({},{"title":1}).skip(2);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3124200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Query with both limit and skip: </a:t>
            </a:r>
          </a:p>
          <a:p>
            <a:r>
              <a:rPr lang="en-US" dirty="0" err="1" smtClean="0"/>
              <a:t>db.democollection.find</a:t>
            </a:r>
            <a:r>
              <a:rPr lang="en-US" dirty="0" smtClean="0"/>
              <a:t>({},{"title":1}).limit(3).skip(2);</a:t>
            </a:r>
            <a:endParaRPr 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962400"/>
            <a:ext cx="82296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Sorting Records</a:t>
            </a:r>
            <a:endParaRPr lang="en-US" b="1" dirty="0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021" y="1668106"/>
            <a:ext cx="8763000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28600" y="1219200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db.democollection.find</a:t>
            </a:r>
            <a:r>
              <a:rPr lang="en-US" dirty="0" smtClean="0"/>
              <a:t>().sort({title:-1});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Indexing</a:t>
            </a:r>
            <a:endParaRPr lang="en-US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67365731"/>
              </p:ext>
            </p:extLst>
          </p:nvPr>
        </p:nvGraphicFramePr>
        <p:xfrm>
          <a:off x="228600" y="2667000"/>
          <a:ext cx="8229600" cy="3135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6019800"/>
              </a:tblGrid>
              <a:tr h="392398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Index Type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Description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</a:tr>
              <a:tr h="293402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Single field index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Used to create an index on a single field and it can be a user defined as well apart from the default _id one.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Compound index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latin typeface="Monaco"/>
                        </a:rPr>
                        <a:t>MongoDB</a:t>
                      </a:r>
                      <a:r>
                        <a:rPr lang="en-US" sz="1600" dirty="0" smtClean="0">
                          <a:latin typeface="Monaco"/>
                        </a:rPr>
                        <a:t> supports the user-defined indexes on multiple fields.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Multi key index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References an array and records a match if a query matches any value in the array.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Geospatial index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Support location based search.</a:t>
                      </a:r>
                    </a:p>
                    <a:p>
                      <a:r>
                        <a:rPr lang="en-US" sz="1600" dirty="0" smtClean="0">
                          <a:latin typeface="Monaco"/>
                        </a:rPr>
                        <a:t>Data is stored either </a:t>
                      </a:r>
                      <a:r>
                        <a:rPr lang="en-US" sz="1600" dirty="0" err="1" smtClean="0">
                          <a:latin typeface="Monaco"/>
                        </a:rPr>
                        <a:t>GeoJson</a:t>
                      </a:r>
                      <a:r>
                        <a:rPr lang="en-US" sz="1600" dirty="0" smtClean="0">
                          <a:latin typeface="Monaco"/>
                        </a:rPr>
                        <a:t> objects or coordinate pairs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Text index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This index is used to search for a string content in a collection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Hashed index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Monaco"/>
                        </a:rPr>
                        <a:t>Used for hash based </a:t>
                      </a:r>
                      <a:r>
                        <a:rPr lang="en-US" sz="1600" dirty="0" err="1" smtClean="0">
                          <a:latin typeface="Monaco"/>
                        </a:rPr>
                        <a:t>Sharding</a:t>
                      </a:r>
                      <a:endParaRPr lang="en-US" sz="1600" dirty="0">
                        <a:latin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92256" y="1219200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a) Provide high performance</a:t>
            </a:r>
          </a:p>
          <a:p>
            <a:r>
              <a:rPr lang="en-US" dirty="0" smtClean="0"/>
              <a:t>b) Provide efficient execution of the queries</a:t>
            </a:r>
          </a:p>
          <a:p>
            <a:r>
              <a:rPr lang="en-US" dirty="0" smtClean="0"/>
              <a:t>c) Prevent scanning of collections</a:t>
            </a:r>
          </a:p>
          <a:p>
            <a:r>
              <a:rPr lang="en-US" dirty="0" smtClean="0"/>
              <a:t>d) Create index to support common and user facing queries.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Indexing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92256" y="1219200"/>
            <a:ext cx="838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a) Store a small portion of the collections data set</a:t>
            </a:r>
          </a:p>
          <a:p>
            <a:r>
              <a:rPr lang="en-US" dirty="0" smtClean="0"/>
              <a:t>b) Stores the values of specific fields, order by value</a:t>
            </a:r>
          </a:p>
          <a:p>
            <a:r>
              <a:rPr lang="en-US" dirty="0" smtClean="0"/>
              <a:t>c) Can return sorted result directly from the index</a:t>
            </a:r>
          </a:p>
          <a:p>
            <a:r>
              <a:rPr lang="en-US" dirty="0" smtClean="0"/>
              <a:t>d) Can return result without scanning any document</a:t>
            </a:r>
          </a:p>
          <a:p>
            <a:r>
              <a:rPr lang="en-US" dirty="0" smtClean="0"/>
              <a:t>e) Use B-Tree index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048000"/>
            <a:ext cx="72390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Index Properties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04800" y="1752600"/>
            <a:ext cx="8610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R"/>
            </a:pPr>
            <a:r>
              <a:rPr lang="en-US" dirty="0" smtClean="0"/>
              <a:t>TTL-</a:t>
            </a:r>
          </a:p>
          <a:p>
            <a:pPr marL="342900" indent="-342900"/>
            <a:r>
              <a:rPr lang="en-US" dirty="0" smtClean="0"/>
              <a:t>       =&gt;Used to automatically remove after certain period of time</a:t>
            </a:r>
          </a:p>
          <a:p>
            <a:pPr marL="342900" indent="-342900"/>
            <a:r>
              <a:rPr lang="en-US" dirty="0" smtClean="0"/>
              <a:t>       =&gt;Good for event logs and session information.</a:t>
            </a:r>
          </a:p>
          <a:p>
            <a:pPr marL="342900" indent="-342900"/>
            <a:endParaRPr lang="en-US" dirty="0" smtClean="0"/>
          </a:p>
          <a:p>
            <a:r>
              <a:rPr lang="en-US" dirty="0" smtClean="0"/>
              <a:t>b) Unique-</a:t>
            </a:r>
          </a:p>
          <a:p>
            <a:r>
              <a:rPr lang="en-US" dirty="0" smtClean="0"/>
              <a:t>        =&gt;Separate document contain duplicate values for the index field are rejected in</a:t>
            </a:r>
          </a:p>
          <a:p>
            <a:r>
              <a:rPr lang="en-US" dirty="0" smtClean="0"/>
              <a:t>        collection</a:t>
            </a:r>
          </a:p>
          <a:p>
            <a:r>
              <a:rPr lang="en-US" dirty="0" smtClean="0"/>
              <a:t>        =&gt;When use compound index , uniqueness is the combination of the values of</a:t>
            </a:r>
          </a:p>
          <a:p>
            <a:r>
              <a:rPr lang="en-US" dirty="0" smtClean="0"/>
              <a:t>         the document.</a:t>
            </a:r>
          </a:p>
          <a:p>
            <a:r>
              <a:rPr lang="en-US" dirty="0" smtClean="0"/>
              <a:t>        =&gt;Only one document in a collection can have NULL stored as an index field</a:t>
            </a:r>
          </a:p>
          <a:p>
            <a:r>
              <a:rPr lang="en-US" dirty="0" smtClean="0"/>
              <a:t>        Cannot be specified on hashed index </a:t>
            </a:r>
          </a:p>
          <a:p>
            <a:endParaRPr lang="en-US" dirty="0" smtClean="0"/>
          </a:p>
          <a:p>
            <a:r>
              <a:rPr lang="en-US" dirty="0" smtClean="0"/>
              <a:t>c) Sparse</a:t>
            </a:r>
          </a:p>
          <a:p>
            <a:r>
              <a:rPr lang="en-US" dirty="0" smtClean="0"/>
              <a:t>      =&gt; Contain entries for documents with an indexed field, even if it is NULL</a:t>
            </a:r>
          </a:p>
          <a:p>
            <a:r>
              <a:rPr lang="en-US" dirty="0" smtClean="0"/>
              <a:t>      =&gt; Can have sparse and unique index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3051" y="2057400"/>
            <a:ext cx="8946541" cy="4195481"/>
          </a:xfrm>
        </p:spPr>
        <p:txBody>
          <a:bodyPr/>
          <a:lstStyle/>
          <a:p>
            <a:r>
              <a:rPr lang="en-US" dirty="0" smtClean="0"/>
              <a:t>What is NoSQL: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smtClean="0"/>
              <a:t>NoSQL = </a:t>
            </a:r>
            <a:r>
              <a:rPr lang="en-US" dirty="0" smtClean="0">
                <a:solidFill>
                  <a:srgbClr val="FFC000"/>
                </a:solidFill>
              </a:rPr>
              <a:t>Non SQL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C000"/>
                </a:solidFill>
              </a:rPr>
              <a:t>Not only SQL</a:t>
            </a:r>
            <a:r>
              <a:rPr lang="en-US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884" y="3296211"/>
            <a:ext cx="8640315" cy="23543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/>
            <a:r>
              <a:rPr lang="en-US" sz="2200" dirty="0"/>
              <a:t>A </a:t>
            </a:r>
            <a:r>
              <a:rPr lang="en-US" sz="2200" b="1" dirty="0"/>
              <a:t>NoSQL</a:t>
            </a:r>
            <a:r>
              <a:rPr lang="en-US" sz="2200" dirty="0"/>
              <a:t> database provides a mechanism for storage and retrieval of data that is modeled in </a:t>
            </a:r>
            <a:r>
              <a:rPr lang="en-US" sz="2200" dirty="0">
                <a:solidFill>
                  <a:srgbClr val="FFFF00"/>
                </a:solidFill>
              </a:rPr>
              <a:t>means other than </a:t>
            </a:r>
            <a:r>
              <a:rPr lang="en-US" sz="2200" dirty="0"/>
              <a:t>the </a:t>
            </a:r>
            <a:r>
              <a:rPr lang="en-US" sz="2200" dirty="0">
                <a:solidFill>
                  <a:srgbClr val="FFFF00"/>
                </a:solidFill>
              </a:rPr>
              <a:t>tabular relations </a:t>
            </a:r>
            <a:r>
              <a:rPr lang="en-US" sz="2200" dirty="0"/>
              <a:t>used in relational databases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7442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Overview Continue</a:t>
            </a:r>
            <a:endParaRPr lang="en-US" b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4088"/>
            <a:ext cx="8915400" cy="515112"/>
          </a:xfrm>
        </p:spPr>
        <p:txBody>
          <a:bodyPr>
            <a:noAutofit/>
          </a:bodyPr>
          <a:lstStyle/>
          <a:p>
            <a:r>
              <a:rPr lang="en-US" sz="4000" b="1" dirty="0" err="1" smtClean="0"/>
              <a:t>MongoDB</a:t>
            </a:r>
            <a:r>
              <a:rPr lang="en-US" sz="4000" b="1" dirty="0" smtClean="0"/>
              <a:t>- Index &amp; Query Optimization</a:t>
            </a:r>
            <a:endParaRPr lang="en-US" sz="40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676400"/>
            <a:ext cx="7315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Indexing Cont..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533400" y="1219200"/>
            <a:ext cx="662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 create an index in </a:t>
            </a:r>
            <a:r>
              <a:rPr lang="en-US" dirty="0" err="1" smtClean="0"/>
              <a:t>MongoDB</a:t>
            </a:r>
            <a:r>
              <a:rPr lang="en-US" dirty="0" smtClean="0"/>
              <a:t>, run the following command :</a:t>
            </a:r>
          </a:p>
          <a:p>
            <a:r>
              <a:rPr lang="en-US" dirty="0" smtClean="0"/>
              <a:t>db.&lt;</a:t>
            </a:r>
            <a:r>
              <a:rPr lang="en-US" b="1" dirty="0" smtClean="0"/>
              <a:t>collection name&gt;</a:t>
            </a:r>
            <a:r>
              <a:rPr lang="en-US" dirty="0" smtClean="0"/>
              <a:t>.</a:t>
            </a:r>
            <a:r>
              <a:rPr lang="en-US" i="1" dirty="0" err="1" smtClean="0"/>
              <a:t>createIndex</a:t>
            </a:r>
            <a:r>
              <a:rPr lang="en-US" dirty="0" smtClean="0"/>
              <a:t>({</a:t>
            </a:r>
            <a:r>
              <a:rPr lang="en-US" b="1" dirty="0" smtClean="0"/>
              <a:t>field</a:t>
            </a:r>
            <a:r>
              <a:rPr lang="en-US" dirty="0" smtClean="0"/>
              <a:t> : </a:t>
            </a:r>
            <a:r>
              <a:rPr lang="en-US" i="1" dirty="0" smtClean="0"/>
              <a:t>value</a:t>
            </a:r>
            <a:r>
              <a:rPr lang="en-US" dirty="0" smtClean="0"/>
              <a:t> })</a:t>
            </a:r>
            <a:endParaRPr lang="en-US" dirty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438400"/>
            <a:ext cx="80772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09600" y="2057400"/>
            <a:ext cx="4305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db.democollection.createIndex</a:t>
            </a:r>
            <a:r>
              <a:rPr lang="en-US" dirty="0" smtClean="0"/>
              <a:t>({title : 1});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Indexing Cont..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533400" y="1219200"/>
            <a:ext cx="7391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Index on multiple fields by running a single command :</a:t>
            </a:r>
          </a:p>
          <a:p>
            <a:r>
              <a:rPr lang="en-US" dirty="0" smtClean="0"/>
              <a:t>db.&lt;</a:t>
            </a:r>
            <a:r>
              <a:rPr lang="en-US" b="1" dirty="0" smtClean="0"/>
              <a:t>collection name&gt;</a:t>
            </a:r>
            <a:r>
              <a:rPr lang="en-US" dirty="0" smtClean="0"/>
              <a:t>.</a:t>
            </a:r>
            <a:r>
              <a:rPr lang="en-US" i="1" dirty="0" err="1" smtClean="0"/>
              <a:t>createIndex</a:t>
            </a:r>
            <a:r>
              <a:rPr lang="en-US" dirty="0" smtClean="0"/>
              <a:t>({</a:t>
            </a:r>
            <a:r>
              <a:rPr lang="en-US" b="1" dirty="0" smtClean="0"/>
              <a:t>field1</a:t>
            </a:r>
            <a:r>
              <a:rPr lang="en-US" dirty="0" smtClean="0"/>
              <a:t> : </a:t>
            </a:r>
            <a:r>
              <a:rPr lang="en-US" i="1" dirty="0" smtClean="0"/>
              <a:t>value , </a:t>
            </a:r>
            <a:r>
              <a:rPr lang="en-US" b="1" dirty="0" smtClean="0"/>
              <a:t>field2</a:t>
            </a:r>
            <a:r>
              <a:rPr lang="en-US" i="1" dirty="0" smtClean="0"/>
              <a:t>:value</a:t>
            </a:r>
            <a:r>
              <a:rPr lang="en-US" dirty="0" smtClean="0"/>
              <a:t> })</a:t>
            </a:r>
            <a:endParaRPr 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667000"/>
            <a:ext cx="792480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33400" y="20574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db.democollection.createIndex</a:t>
            </a:r>
            <a:r>
              <a:rPr lang="en-US" dirty="0" smtClean="0"/>
              <a:t>({title : 1, year : -1}) 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Aggregation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57200" y="1447800"/>
            <a:ext cx="8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Aggregation basically groups the data from multiple documents and operates in many ways on those grouped data in order to return one combined result.</a:t>
            </a:r>
          </a:p>
          <a:p>
            <a:endParaRPr lang="en-US" dirty="0" smtClean="0"/>
          </a:p>
          <a:p>
            <a:r>
              <a:rPr lang="en-US" b="1" dirty="0" smtClean="0"/>
              <a:t>group by</a:t>
            </a:r>
            <a:r>
              <a:rPr lang="en-US" dirty="0" smtClean="0"/>
              <a:t> is an equivalent of </a:t>
            </a:r>
            <a:r>
              <a:rPr lang="en-US" dirty="0" err="1" smtClean="0"/>
              <a:t>MongoDB</a:t>
            </a:r>
            <a:r>
              <a:rPr lang="en-US" dirty="0" smtClean="0"/>
              <a:t> aggregation.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2743200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Following is the syntax for aggregation :</a:t>
            </a:r>
          </a:p>
          <a:p>
            <a:r>
              <a:rPr lang="en-US" dirty="0" smtClean="0"/>
              <a:t>db.&lt;</a:t>
            </a:r>
            <a:r>
              <a:rPr lang="en-US" b="1" dirty="0" smtClean="0"/>
              <a:t>collection name&gt;</a:t>
            </a:r>
            <a:r>
              <a:rPr lang="en-US" dirty="0" smtClean="0"/>
              <a:t>.</a:t>
            </a:r>
            <a:r>
              <a:rPr lang="en-US" i="1" dirty="0" smtClean="0"/>
              <a:t>aggregate</a:t>
            </a:r>
            <a:r>
              <a:rPr lang="en-US" dirty="0" smtClean="0"/>
              <a:t>(</a:t>
            </a:r>
            <a:r>
              <a:rPr lang="en-US" dirty="0" err="1" smtClean="0"/>
              <a:t>aggregate_operation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4123008"/>
            <a:ext cx="815340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57200" y="36576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db.democollection.aggregate</a:t>
            </a:r>
            <a:r>
              <a:rPr lang="en-US" dirty="0" smtClean="0"/>
              <a:t>([{$group : {_id: "$category", </a:t>
            </a:r>
            <a:r>
              <a:rPr lang="en-US" dirty="0" err="1" smtClean="0"/>
              <a:t>totaCount</a:t>
            </a:r>
            <a:r>
              <a:rPr lang="en-US" dirty="0" smtClean="0"/>
              <a:t>: {$sum : 1}}}]) 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Aggregation Cont..</a:t>
            </a:r>
            <a:endParaRPr lang="en-US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67365731"/>
              </p:ext>
            </p:extLst>
          </p:nvPr>
        </p:nvGraphicFramePr>
        <p:xfrm>
          <a:off x="381000" y="2209800"/>
          <a:ext cx="8229600" cy="266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6019800"/>
              </a:tblGrid>
              <a:tr h="392398">
                <a:tc>
                  <a:txBody>
                    <a:bodyPr/>
                    <a:lstStyle/>
                    <a:p>
                      <a:r>
                        <a:rPr lang="en-US" dirty="0" smtClean="0"/>
                        <a:t>Expression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29340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$sum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Summates the defined values from all the documents in a collection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</a:t>
                      </a:r>
                      <a:r>
                        <a:rPr lang="en-US" sz="1200" dirty="0" err="1" smtClean="0"/>
                        <a:t>avg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Calculates the average values from all the documents in a collection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$min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Return the minimum of all values of documents in a collection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2860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$max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Return the maximum of all values of documents in a collection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</a:t>
                      </a:r>
                      <a:r>
                        <a:rPr lang="en-US" sz="1200" dirty="0" err="1" smtClean="0"/>
                        <a:t>addToSet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Inserts values to an array but no duplicates in the resulting document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$push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Inserts values to an array in the resulting document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$first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Returns the first document from the source document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  <a:tr h="21336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$last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Returns the last document from the source document</a:t>
                      </a:r>
                      <a:endParaRPr lang="en-US" sz="1200" dirty="0">
                        <a:latin typeface="Monaco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57200" y="1524000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Different expressions used by Aggregate function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129540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Replication is the process of synchronizing data across multiple servers.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057400"/>
            <a:ext cx="243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Why Replication?</a:t>
            </a:r>
            <a:endParaRPr lang="en-US" b="1" dirty="0"/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228600" y="2438400"/>
            <a:ext cx="8686800" cy="2819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To keep your data safe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High (24*7) availability of data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Disaster recovery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No downtime for maintenance (like backups, index rebuilds, compaction)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Read scaling (extra copies to read from)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Monaco"/>
              </a:rPr>
              <a:t>Replica set is transparent to the application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 Cont..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04800" y="1114844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How Replication Works in </a:t>
            </a:r>
            <a:r>
              <a:rPr lang="en-US" b="1" dirty="0" err="1" smtClean="0"/>
              <a:t>MongoDB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1437244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MongoDB</a:t>
            </a:r>
            <a:r>
              <a:rPr lang="en-US" dirty="0" smtClean="0"/>
              <a:t> achieves replication by the use of replica set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8600" y="1821756"/>
            <a:ext cx="8534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>
                <a:latin typeface="Monaco"/>
              </a:rPr>
              <a:t>Replica set is a group of two or more nodes (generally minimum 3 nodes are required).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Monaco"/>
              </a:rPr>
              <a:t>In a replica set, one node is primary node and remaining nodes are secondary.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Monaco"/>
              </a:rPr>
              <a:t>All data replicates from primary to secondary node.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Monaco"/>
              </a:rPr>
              <a:t>At the time of automatic failover or maintenance, election establishes for primary and a new primary node is elected.</a:t>
            </a:r>
          </a:p>
          <a:p>
            <a:pPr marL="342900" indent="-342900">
              <a:buAutoNum type="arabicParenR"/>
            </a:pPr>
            <a:r>
              <a:rPr lang="en-US" dirty="0" smtClean="0">
                <a:latin typeface="Monaco"/>
              </a:rPr>
              <a:t>After the recovery of failed node, it again join the replica set and works as a secondary node.</a:t>
            </a:r>
            <a:endParaRPr lang="en-US" dirty="0">
              <a:latin typeface="Monac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4189816"/>
            <a:ext cx="632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Set Up a Replica Set</a:t>
            </a:r>
            <a:endParaRPr lang="en-US" b="1" dirty="0"/>
          </a:p>
        </p:txBody>
      </p:sp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381000" y="4494616"/>
            <a:ext cx="8534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mongod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--port "PORT" --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dbpath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"YOUR_DB_DATA_PATH" --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replSet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"REPLICA_SET_INSTANCE_NAME" </a:t>
            </a:r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304800" y="4875616"/>
            <a:ext cx="65854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Example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: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mongod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--port 27017 --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dbpath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"D:\set up\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mongodb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\data" --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replSet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rs0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5346884"/>
            <a:ext cx="388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Add Members to Replica Set</a:t>
            </a:r>
            <a:endParaRPr lang="en-US" b="1" dirty="0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81000" y="5637616"/>
            <a:ext cx="261635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&gt;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rs.add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(HOST_NAME:PORT) 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381000" y="5943600"/>
            <a:ext cx="82730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Example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 :&gt;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rs.add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aco"/>
                <a:cs typeface="Arial" pitchFamily="34" charset="0"/>
              </a:rPr>
              <a:t>("mongod1.net:27017") &gt;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 Cont..</a:t>
            </a:r>
            <a:endParaRPr lang="en-US" b="1" dirty="0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676400"/>
            <a:ext cx="655320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 Cont..</a:t>
            </a:r>
            <a:endParaRPr lang="en-US" b="1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14600"/>
            <a:ext cx="724852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 Cont..</a:t>
            </a:r>
            <a:endParaRPr lang="en-US" b="1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590800"/>
            <a:ext cx="6981825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7442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Overview-No SQL Family</a:t>
            </a:r>
            <a:endParaRPr lang="en-US" b="1" dirty="0"/>
          </a:p>
        </p:txBody>
      </p:sp>
      <p:sp>
        <p:nvSpPr>
          <p:cNvPr id="10" name="Rounded Rectangle 9"/>
          <p:cNvSpPr/>
          <p:nvPr/>
        </p:nvSpPr>
        <p:spPr>
          <a:xfrm>
            <a:off x="5802839" y="1287396"/>
            <a:ext cx="2162601" cy="4991484"/>
          </a:xfrm>
          <a:prstGeom prst="roundRect">
            <a:avLst/>
          </a:prstGeom>
          <a:solidFill>
            <a:schemeClr val="bg1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2010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93403" y="1818738"/>
            <a:ext cx="1778997" cy="6208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RDBMS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5993403" y="2883608"/>
            <a:ext cx="1778997" cy="62088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Key-Value/</a:t>
            </a:r>
          </a:p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Wide-column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993403" y="5418335"/>
            <a:ext cx="1778997" cy="6208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OLAP/DW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993403" y="4656169"/>
            <a:ext cx="1778997" cy="620889"/>
          </a:xfrm>
          <a:prstGeom prst="roundRect">
            <a:avLst/>
          </a:prstGeom>
          <a:solidFill>
            <a:srgbClr val="F0EC86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Hadoop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459705" y="1912291"/>
            <a:ext cx="1679223" cy="3937000"/>
          </a:xfrm>
          <a:prstGeom prst="roundRect">
            <a:avLst/>
          </a:prstGeom>
          <a:solidFill>
            <a:schemeClr val="bg1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2000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548669" y="2930753"/>
            <a:ext cx="1500373" cy="6208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RDBMS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548669" y="4530684"/>
            <a:ext cx="1500373" cy="62088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OLAP/DW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126548" y="1912291"/>
            <a:ext cx="1679223" cy="3937000"/>
          </a:xfrm>
          <a:prstGeom prst="roundRect">
            <a:avLst/>
          </a:prstGeom>
          <a:solidFill>
            <a:schemeClr val="bg1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1990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215512" y="3721162"/>
            <a:ext cx="1500373" cy="620889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RDBMS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61960" y="2457694"/>
            <a:ext cx="1676967" cy="444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</a:rPr>
              <a:t>Operational Database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59705" y="4268623"/>
            <a:ext cx="16792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400" b="1" dirty="0" err="1" smtClean="0">
                <a:solidFill>
                  <a:schemeClr val="accent1">
                    <a:lumMod val="75000"/>
                  </a:schemeClr>
                </a:solidFill>
              </a:rPr>
              <a:t>Datawarehousing</a:t>
            </a:r>
            <a:endParaRPr lang="en-US" sz="1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 rot="19261627">
            <a:off x="2837117" y="3566448"/>
            <a:ext cx="629124" cy="209007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2703397">
            <a:off x="2825005" y="4294247"/>
            <a:ext cx="629124" cy="209007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96355">
            <a:off x="5135452" y="2570620"/>
            <a:ext cx="586963" cy="223424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551876">
            <a:off x="5162299" y="3396989"/>
            <a:ext cx="586963" cy="223424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5195516" y="4743190"/>
            <a:ext cx="586963" cy="223424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380099">
            <a:off x="5161315" y="5297376"/>
            <a:ext cx="586963" cy="223424"/>
          </a:xfrm>
          <a:prstGeom prst="rightArrow">
            <a:avLst>
              <a:gd name="adj1" fmla="val 24156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5993403" y="3620697"/>
            <a:ext cx="1778997" cy="62088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2C1E1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 smtClean="0">
                <a:solidFill>
                  <a:schemeClr val="tx1"/>
                </a:solidFill>
              </a:rPr>
              <a:t>Document DB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901748" y="2810732"/>
            <a:ext cx="1992572" cy="1581372"/>
          </a:xfrm>
          <a:prstGeom prst="roundRect">
            <a:avLst/>
          </a:prstGeom>
          <a:noFill/>
          <a:ln w="19050" cmpd="sng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6283" y="2541319"/>
            <a:ext cx="1500373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dirty="0" err="1" smtClean="0"/>
              <a:t>NoSQL</a:t>
            </a:r>
            <a:endParaRPr lang="en-US" sz="1600" b="1" dirty="0"/>
          </a:p>
        </p:txBody>
      </p:sp>
      <p:pic>
        <p:nvPicPr>
          <p:cNvPr id="31" name="Picture 30" descr="MongoDB_Logo_FullColor_RGB.eps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403" y="3656898"/>
            <a:ext cx="1778997" cy="51980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Left-Right Arrow 31"/>
          <p:cNvSpPr/>
          <p:nvPr/>
        </p:nvSpPr>
        <p:spPr>
          <a:xfrm rot="5400000">
            <a:off x="6756141" y="4327779"/>
            <a:ext cx="485355" cy="249531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905000"/>
            <a:ext cx="64008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Replication Cont..</a:t>
            </a:r>
            <a:endParaRPr lang="en-US" b="1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</a:t>
            </a:r>
            <a:r>
              <a:rPr lang="en-US" b="1" dirty="0" err="1" smtClean="0"/>
              <a:t>Sharding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81000" y="14478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Sharding</a:t>
            </a:r>
            <a:r>
              <a:rPr lang="en-US" dirty="0" smtClean="0"/>
              <a:t> is the process of storing data records across multiple machines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1981200"/>
            <a:ext cx="1810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Why </a:t>
            </a:r>
            <a:r>
              <a:rPr lang="en-US" b="1" dirty="0" err="1" smtClean="0"/>
              <a:t>Sharding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6" name="Content Placeholder 8"/>
          <p:cNvSpPr txBox="1">
            <a:spLocks/>
          </p:cNvSpPr>
          <p:nvPr/>
        </p:nvSpPr>
        <p:spPr>
          <a:xfrm>
            <a:off x="228600" y="2438400"/>
            <a:ext cx="8686800" cy="2057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In replication, all writes go to master node</a:t>
            </a:r>
            <a:endParaRPr lang="en-US" sz="20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Latency sensitive queries still go to master</a:t>
            </a:r>
            <a:endParaRPr lang="en-US" sz="20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Single replica set has limitation of 12 nodes</a:t>
            </a:r>
            <a:endParaRPr lang="en-US" sz="20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Memory can't be large enough when active dataset is big</a:t>
            </a:r>
            <a:endParaRPr lang="en-US" sz="20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Local disk is not big enough</a:t>
            </a:r>
            <a:endParaRPr lang="en-US" sz="20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Vertical scaling is too expensive</a:t>
            </a:r>
            <a:endParaRPr lang="en-US" sz="2000" dirty="0" smtClean="0">
              <a:latin typeface="Monac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err="1" smtClean="0"/>
              <a:t>MongoDB</a:t>
            </a:r>
            <a:r>
              <a:rPr lang="en-US" b="1" dirty="0" smtClean="0"/>
              <a:t>- </a:t>
            </a:r>
            <a:r>
              <a:rPr lang="en-US" b="1" dirty="0" err="1" smtClean="0"/>
              <a:t>Sharding</a:t>
            </a:r>
            <a:endParaRPr lang="en-US" b="1" dirty="0"/>
          </a:p>
        </p:txBody>
      </p:sp>
      <p:pic>
        <p:nvPicPr>
          <p:cNvPr id="22529" name="Picture 1" descr="C:\Users\molla\Desktop\shardin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24000"/>
            <a:ext cx="7112000" cy="48720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574629"/>
            <a:ext cx="8271317" cy="416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28600" y="609600"/>
            <a:ext cx="8686800" cy="524125"/>
          </a:xfrm>
          <a:prstGeom prst="rect">
            <a:avLst/>
          </a:prstGeom>
        </p:spPr>
        <p:txBody>
          <a:bodyPr vert="horz" lIns="0" rIns="0" bIns="0" anchor="b">
            <a:normAutofit fontScale="7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Global Deployment with Local Read/Writes</a:t>
            </a: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098675" y="2655888"/>
            <a:ext cx="1290638" cy="39211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Primary:NYC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86275" y="2097088"/>
            <a:ext cx="1290638" cy="390525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Secondary:NYC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486275" y="1635125"/>
            <a:ext cx="1290638" cy="390525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Primary:LON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740650" y="4222750"/>
            <a:ext cx="1290638" cy="390525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Primary:SYD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740650" y="4673600"/>
            <a:ext cx="1290638" cy="392113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Secondary:LON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740650" y="5132388"/>
            <a:ext cx="1290638" cy="390525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Secondary:NYC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486275" y="2547938"/>
            <a:ext cx="1290638" cy="392112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Secondary:SYD</a:t>
            </a:r>
            <a:endParaRPr lang="en-US" sz="1050" b="1" dirty="0">
              <a:solidFill>
                <a:srgbClr val="FFFFFF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98675" y="3101975"/>
            <a:ext cx="1290638" cy="392113"/>
          </a:xfrm>
          <a:prstGeom prst="roundRect">
            <a:avLst/>
          </a:prstGeom>
          <a:solidFill>
            <a:srgbClr val="635049"/>
          </a:solidFill>
          <a:ln>
            <a:solidFill>
              <a:schemeClr val="tx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chemeClr val="bg1"/>
                </a:solidFill>
              </a:rPr>
              <a:t>Secondary:LON</a:t>
            </a:r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98675" y="3543300"/>
            <a:ext cx="1290638" cy="390525"/>
          </a:xfrm>
          <a:prstGeom prst="roundRect">
            <a:avLst/>
          </a:prstGeom>
          <a:solidFill>
            <a:srgbClr val="A2A2A2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50" b="1" dirty="0" err="1">
                <a:solidFill>
                  <a:srgbClr val="FFFFFF"/>
                </a:solidFill>
              </a:rPr>
              <a:t>Secondary:SYD</a:t>
            </a:r>
            <a:endParaRPr lang="en-US" sz="1050" b="1" dirty="0">
              <a:solidFill>
                <a:srgbClr val="FFFFFF"/>
              </a:solidFill>
            </a:endParaRPr>
          </a:p>
        </p:txBody>
      </p:sp>
      <p:cxnSp>
        <p:nvCxnSpPr>
          <p:cNvPr id="15" name="Curved Connector 14"/>
          <p:cNvCxnSpPr>
            <a:stCxn id="8" idx="3"/>
            <a:endCxn id="10" idx="1"/>
          </p:cNvCxnSpPr>
          <p:nvPr/>
        </p:nvCxnSpPr>
        <p:spPr bwMode="auto">
          <a:xfrm>
            <a:off x="5776913" y="1830388"/>
            <a:ext cx="1963737" cy="3038475"/>
          </a:xfrm>
          <a:prstGeom prst="curvedConnector3">
            <a:avLst>
              <a:gd name="adj1" fmla="val 50000"/>
            </a:avLst>
          </a:prstGeom>
          <a:ln>
            <a:solidFill>
              <a:srgbClr val="635049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6" idx="3"/>
            <a:endCxn id="11" idx="1"/>
          </p:cNvCxnSpPr>
          <p:nvPr/>
        </p:nvCxnSpPr>
        <p:spPr bwMode="auto">
          <a:xfrm>
            <a:off x="3389313" y="2851150"/>
            <a:ext cx="4351337" cy="24765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8" idx="1"/>
            <a:endCxn id="13" idx="3"/>
          </p:cNvCxnSpPr>
          <p:nvPr/>
        </p:nvCxnSpPr>
        <p:spPr bwMode="auto">
          <a:xfrm rot="10800000" flipV="1">
            <a:off x="3389313" y="1830388"/>
            <a:ext cx="1096962" cy="1466850"/>
          </a:xfrm>
          <a:prstGeom prst="curvedConnector3">
            <a:avLst>
              <a:gd name="adj1" fmla="val 50000"/>
            </a:avLst>
          </a:prstGeom>
          <a:ln>
            <a:solidFill>
              <a:srgbClr val="635049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3"/>
            <a:endCxn id="7" idx="1"/>
          </p:cNvCxnSpPr>
          <p:nvPr/>
        </p:nvCxnSpPr>
        <p:spPr bwMode="auto">
          <a:xfrm flipV="1">
            <a:off x="3389313" y="2292350"/>
            <a:ext cx="1096962" cy="5588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9" idx="1"/>
            <a:endCxn id="12" idx="3"/>
          </p:cNvCxnSpPr>
          <p:nvPr/>
        </p:nvCxnSpPr>
        <p:spPr bwMode="auto">
          <a:xfrm rot="10800000">
            <a:off x="5776913" y="2744788"/>
            <a:ext cx="1963737" cy="1673225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9" idx="1"/>
            <a:endCxn id="14" idx="3"/>
          </p:cNvCxnSpPr>
          <p:nvPr/>
        </p:nvCxnSpPr>
        <p:spPr bwMode="auto">
          <a:xfrm rot="10800000">
            <a:off x="3389313" y="3738563"/>
            <a:ext cx="4351337" cy="679450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057400"/>
            <a:ext cx="7851648" cy="1143000"/>
          </a:xfrm>
        </p:spPr>
        <p:txBody>
          <a:bodyPr/>
          <a:lstStyle/>
          <a:p>
            <a:pPr algn="ctr"/>
            <a:r>
              <a:rPr lang="en-US" dirty="0" smtClean="0"/>
              <a:t>Jasmine 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657664"/>
          </a:xfrm>
        </p:spPr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0" y="6096000"/>
            <a:ext cx="192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Monirul Molla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Introduction</a:t>
            </a:r>
            <a:endParaRPr lang="en-US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600200"/>
            <a:ext cx="634365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What is Jasmine Js?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04800" y="1676400"/>
            <a:ext cx="838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Monaco"/>
              </a:rPr>
              <a:t>Open Source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err="1" smtClean="0">
                <a:latin typeface="Monaco"/>
              </a:rPr>
              <a:t>Javascript</a:t>
            </a:r>
            <a:r>
              <a:rPr lang="en-US" sz="2800" dirty="0" smtClean="0">
                <a:latin typeface="Monaco"/>
              </a:rPr>
              <a:t> Framework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Monaco"/>
              </a:rPr>
              <a:t>Most Popular 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Monaco"/>
              </a:rPr>
              <a:t>Simple API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latin typeface="Monaco"/>
              </a:rPr>
              <a:t>Behavior Driven Development (BDD) </a:t>
            </a:r>
            <a:r>
              <a:rPr lang="en-US" sz="2800" dirty="0" err="1" smtClean="0">
                <a:latin typeface="Monaco"/>
              </a:rPr>
              <a:t>Pocedure</a:t>
            </a:r>
            <a:r>
              <a:rPr lang="en-US" sz="2800" dirty="0" smtClean="0">
                <a:latin typeface="Monaco"/>
              </a:rPr>
              <a:t>.</a:t>
            </a:r>
            <a:endParaRPr lang="en-US" sz="2800" dirty="0">
              <a:latin typeface="Monac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Why Use Jasmine?</a:t>
            </a:r>
            <a:endParaRPr lang="en-US" b="1" dirty="0"/>
          </a:p>
        </p:txBody>
      </p:sp>
      <p:sp>
        <p:nvSpPr>
          <p:cNvPr id="5" name="Content Placeholder 8"/>
          <p:cNvSpPr txBox="1">
            <a:spLocks/>
          </p:cNvSpPr>
          <p:nvPr/>
        </p:nvSpPr>
        <p:spPr>
          <a:xfrm>
            <a:off x="228600" y="1600200"/>
            <a:ext cx="8686800" cy="3200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Monaco"/>
              </a:rPr>
              <a:t>Jasmine does not depend on any other JavaScript framework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Monaco"/>
              </a:rPr>
              <a:t>Jasmine does not require any DOM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Monaco"/>
              </a:rPr>
              <a:t>All the syntax used in Jasmine framework is clean and obvious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Monaco"/>
              </a:rPr>
              <a:t>Jasmine is heavily influenced by </a:t>
            </a:r>
            <a:r>
              <a:rPr lang="en-US" sz="2400" dirty="0" err="1" smtClean="0">
                <a:latin typeface="Monaco"/>
              </a:rPr>
              <a:t>Rspec</a:t>
            </a:r>
            <a:r>
              <a:rPr lang="en-US" sz="2400" dirty="0" smtClean="0">
                <a:latin typeface="Monaco"/>
              </a:rPr>
              <a:t>, JS Spec, and </a:t>
            </a:r>
            <a:r>
              <a:rPr lang="en-US" sz="2400" dirty="0" err="1" smtClean="0">
                <a:latin typeface="Monaco"/>
              </a:rPr>
              <a:t>Jspec</a:t>
            </a:r>
            <a:endParaRPr lang="en-US" sz="2400" dirty="0" smtClean="0">
              <a:latin typeface="Monaco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latin typeface="Monaco"/>
              </a:rPr>
              <a:t>Jasmine is an open-source framework and easily available in different versions like stand-alone, ruby gem, Node.js, etc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36796"/>
            <a:ext cx="8229600" cy="515112"/>
          </a:xfrm>
        </p:spPr>
        <p:txBody>
          <a:bodyPr>
            <a:noAutofit/>
          </a:bodyPr>
          <a:lstStyle/>
          <a:p>
            <a:r>
              <a:rPr lang="en-US" sz="3200" dirty="0" smtClean="0"/>
              <a:t>Test Driven Development (TDD) framework</a:t>
            </a:r>
            <a:endParaRPr lang="en-US" sz="3200" b="1" dirty="0"/>
          </a:p>
        </p:txBody>
      </p:sp>
      <p:pic>
        <p:nvPicPr>
          <p:cNvPr id="2051" name="Picture 3" descr="C:\Users\molla\Desktop\main-qimg-7e01342e68aadb721d991c7061aba754-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990600"/>
            <a:ext cx="3619500" cy="5638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36796"/>
            <a:ext cx="8229600" cy="515112"/>
          </a:xfrm>
        </p:spPr>
        <p:txBody>
          <a:bodyPr>
            <a:noAutofit/>
          </a:bodyPr>
          <a:lstStyle/>
          <a:p>
            <a:r>
              <a:rPr lang="en-US" sz="3200" dirty="0" smtClean="0"/>
              <a:t>Behavioral Driven Development (BDD) framework</a:t>
            </a:r>
            <a:endParaRPr lang="en-US" sz="3200" b="1" dirty="0"/>
          </a:p>
        </p:txBody>
      </p:sp>
      <p:pic>
        <p:nvPicPr>
          <p:cNvPr id="2" name="Picture 2" descr="C:\Users\molla\Desktop\main-qimg-9d8883756fb8813764588595177ee2f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256" y="1235616"/>
            <a:ext cx="7924800" cy="492901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/>
          <p:nvPr/>
        </p:nvGrpSpPr>
        <p:grpSpPr>
          <a:xfrm>
            <a:off x="3581400" y="1524000"/>
            <a:ext cx="5325588" cy="3980877"/>
            <a:chOff x="3063483" y="2076471"/>
            <a:chExt cx="5325588" cy="3980877"/>
          </a:xfrm>
        </p:grpSpPr>
        <p:pic>
          <p:nvPicPr>
            <p:cNvPr id="5" name="Picture 3" descr="C:\Users\frog\Desktop\Untitled-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483" y="2076471"/>
              <a:ext cx="5325588" cy="398087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/>
          </p:nvSpPr>
          <p:spPr>
            <a:xfrm>
              <a:off x="4184531" y="3277514"/>
              <a:ext cx="1784954" cy="79861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77442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Overview-No SQL Family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8601" y="1634483"/>
            <a:ext cx="2819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stored in 4 types: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Key-value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Wide-column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3657600"/>
          </a:xfrm>
        </p:spPr>
        <p:txBody>
          <a:bodyPr>
            <a:normAutofit/>
          </a:bodyPr>
          <a:lstStyle/>
          <a:p>
            <a:r>
              <a:rPr lang="en-US" sz="1600" b="1" dirty="0" smtClean="0">
                <a:latin typeface="Monaco"/>
              </a:rPr>
              <a:t>Suite</a:t>
            </a:r>
            <a:r>
              <a:rPr lang="en-US" sz="1600" dirty="0" smtClean="0">
                <a:latin typeface="Monaco"/>
              </a:rPr>
              <a:t> : to </a:t>
            </a:r>
            <a:r>
              <a:rPr lang="en-US" sz="1600" dirty="0" smtClean="0">
                <a:solidFill>
                  <a:srgbClr val="FF0000"/>
                </a:solidFill>
                <a:latin typeface="Monaco"/>
              </a:rPr>
              <a:t>describe</a:t>
            </a:r>
            <a:r>
              <a:rPr lang="en-US" sz="1600" dirty="0" smtClean="0">
                <a:latin typeface="Monaco"/>
              </a:rPr>
              <a:t> a section of your code</a:t>
            </a:r>
          </a:p>
          <a:p>
            <a:r>
              <a:rPr lang="en-US" sz="1600" b="1" dirty="0" smtClean="0">
                <a:latin typeface="Monaco"/>
              </a:rPr>
              <a:t>Specs</a:t>
            </a:r>
            <a:r>
              <a:rPr lang="en-US" sz="1600" dirty="0" smtClean="0">
                <a:latin typeface="Monaco"/>
              </a:rPr>
              <a:t>: </a:t>
            </a:r>
            <a:r>
              <a:rPr lang="en-US" sz="1600" dirty="0" smtClean="0">
                <a:solidFill>
                  <a:srgbClr val="FF0000"/>
                </a:solidFill>
                <a:latin typeface="Monaco"/>
              </a:rPr>
              <a:t>it </a:t>
            </a:r>
            <a:r>
              <a:rPr lang="en-US" sz="1600" dirty="0" smtClean="0">
                <a:latin typeface="Monaco"/>
              </a:rPr>
              <a:t>creates a new spec</a:t>
            </a:r>
          </a:p>
          <a:p>
            <a:r>
              <a:rPr lang="en-US" sz="1600" b="1" dirty="0" smtClean="0">
                <a:latin typeface="Monaco"/>
              </a:rPr>
              <a:t>Expectations</a:t>
            </a:r>
            <a:r>
              <a:rPr lang="en-US" sz="1600" dirty="0" smtClean="0">
                <a:latin typeface="Monaco"/>
              </a:rPr>
              <a:t> : what you </a:t>
            </a:r>
            <a:r>
              <a:rPr lang="en-US" sz="1600" dirty="0" smtClean="0">
                <a:solidFill>
                  <a:srgbClr val="FF0000"/>
                </a:solidFill>
                <a:latin typeface="Monaco"/>
              </a:rPr>
              <a:t>expect</a:t>
            </a:r>
            <a:r>
              <a:rPr lang="en-US" sz="1600" dirty="0" smtClean="0">
                <a:latin typeface="Monaco"/>
              </a:rPr>
              <a:t> the code block to do</a:t>
            </a:r>
          </a:p>
          <a:p>
            <a:endParaRPr lang="en-US" sz="1600" dirty="0" smtClean="0">
              <a:latin typeface="Monaco"/>
            </a:endParaRPr>
          </a:p>
          <a:p>
            <a:endParaRPr lang="en-US" sz="1600" dirty="0">
              <a:latin typeface="Monaco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71800"/>
            <a:ext cx="67056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Building blocks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09600" y="5105400"/>
            <a:ext cx="7848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Monaco"/>
              </a:rPr>
              <a:t>Matchers</a:t>
            </a:r>
            <a:r>
              <a:rPr lang="en-US" sz="1600" dirty="0" smtClean="0">
                <a:latin typeface="Monaco"/>
              </a:rPr>
              <a:t> : utility functions</a:t>
            </a:r>
          </a:p>
          <a:p>
            <a:pPr lvl="1"/>
            <a:r>
              <a:rPr lang="en-US" sz="1600" dirty="0" err="1" smtClean="0">
                <a:latin typeface="Monaco"/>
              </a:rPr>
              <a:t>toEqual</a:t>
            </a:r>
            <a:r>
              <a:rPr lang="en-US" sz="1600" dirty="0" smtClean="0">
                <a:latin typeface="Monaco"/>
              </a:rPr>
              <a:t>			</a:t>
            </a:r>
          </a:p>
          <a:p>
            <a:pPr lvl="1"/>
            <a:r>
              <a:rPr lang="en-US" sz="1600" dirty="0" err="1" smtClean="0">
                <a:latin typeface="Monaco"/>
              </a:rPr>
              <a:t>toMatch</a:t>
            </a:r>
            <a:endParaRPr lang="en-US" sz="1600" dirty="0" smtClean="0">
              <a:latin typeface="Monaco"/>
            </a:endParaRPr>
          </a:p>
          <a:p>
            <a:pPr lvl="1"/>
            <a:r>
              <a:rPr lang="en-US" sz="1600" dirty="0" err="1" smtClean="0">
                <a:latin typeface="Monaco"/>
              </a:rPr>
              <a:t>toBeTruthy</a:t>
            </a:r>
            <a:endParaRPr lang="en-US" sz="1600" dirty="0" smtClean="0">
              <a:latin typeface="Monaco"/>
            </a:endParaRPr>
          </a:p>
          <a:p>
            <a:pPr lvl="1"/>
            <a:r>
              <a:rPr lang="en-US" sz="1600" dirty="0" smtClean="0">
                <a:latin typeface="Monaco"/>
              </a:rPr>
              <a:t>And lot’s more to list here..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AAA (Arrange Act Assert)</a:t>
            </a:r>
            <a:endParaRPr lang="en-US" b="1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609600" y="1371600"/>
            <a:ext cx="7696200" cy="39703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vote.component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increment 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 when 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upvoted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1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Monaco"/>
                <a:cs typeface="Courier New" pitchFamily="49" charset="0"/>
              </a:rPr>
              <a:t>// Arrange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1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Monaco"/>
                <a:cs typeface="Courier New" pitchFamily="49" charset="0"/>
              </a:rPr>
              <a:t>// Act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1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Monaco"/>
                <a:cs typeface="Courier New" pitchFamily="49" charset="0"/>
              </a:rPr>
              <a:t>// Assert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Skip Block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81000" y="1447800"/>
            <a:ext cx="7848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Skipping Spec</a:t>
            </a:r>
          </a:p>
          <a:p>
            <a:r>
              <a:rPr lang="en-US" b="1" dirty="0" err="1" smtClean="0"/>
              <a:t>xit</a:t>
            </a:r>
            <a:r>
              <a:rPr lang="en-US" dirty="0" smtClean="0"/>
              <a:t>() –To </a:t>
            </a:r>
            <a:r>
              <a:rPr lang="en-US" dirty="0" err="1" smtClean="0"/>
              <a:t>excape</a:t>
            </a:r>
            <a:r>
              <a:rPr lang="en-US" dirty="0" smtClean="0"/>
              <a:t> a spec</a:t>
            </a:r>
          </a:p>
          <a:p>
            <a:endParaRPr lang="en-US" dirty="0" smtClean="0"/>
          </a:p>
          <a:p>
            <a:r>
              <a:rPr lang="en-US" b="1" dirty="0" smtClean="0"/>
              <a:t>Skipping Suite</a:t>
            </a:r>
          </a:p>
          <a:p>
            <a:r>
              <a:rPr lang="en-US" dirty="0" err="1" smtClean="0"/>
              <a:t>xdescribe</a:t>
            </a:r>
            <a:r>
              <a:rPr lang="en-US" dirty="0" smtClean="0"/>
              <a:t>() –To escape a suite</a:t>
            </a:r>
            <a:endParaRPr lang="en-US" b="1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Equality Check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81000" y="1968316"/>
            <a:ext cx="78486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toEqual</a:t>
            </a:r>
            <a:r>
              <a:rPr lang="en-US" b="1" dirty="0" smtClean="0"/>
              <a:t>()</a:t>
            </a:r>
          </a:p>
          <a:p>
            <a:r>
              <a:rPr lang="en-US" dirty="0" smtClean="0"/>
              <a:t>const result = </a:t>
            </a:r>
            <a:r>
              <a:rPr lang="en-US" i="1" dirty="0" smtClean="0"/>
              <a:t>compute</a:t>
            </a:r>
            <a:r>
              <a:rPr lang="en-US" dirty="0" smtClean="0"/>
              <a:t>(-1);</a:t>
            </a:r>
            <a:br>
              <a:rPr lang="en-US" dirty="0" smtClean="0"/>
            </a:br>
            <a:r>
              <a:rPr lang="en-US" i="1" dirty="0" smtClean="0"/>
              <a:t>expect</a:t>
            </a:r>
            <a:r>
              <a:rPr lang="en-US" dirty="0" smtClean="0"/>
              <a:t>(result).</a:t>
            </a:r>
            <a:r>
              <a:rPr lang="en-US" dirty="0" err="1" smtClean="0"/>
              <a:t>toEqual</a:t>
            </a:r>
            <a:r>
              <a:rPr lang="en-US" dirty="0" smtClean="0"/>
              <a:t>(0);</a:t>
            </a:r>
          </a:p>
          <a:p>
            <a:endParaRPr lang="en-US" dirty="0" smtClean="0"/>
          </a:p>
          <a:p>
            <a:r>
              <a:rPr lang="en-US" b="1" dirty="0" err="1" smtClean="0"/>
              <a:t>not.toEqual</a:t>
            </a:r>
            <a:r>
              <a:rPr lang="en-US" b="1" dirty="0" smtClean="0"/>
              <a:t>()</a:t>
            </a:r>
          </a:p>
          <a:p>
            <a:r>
              <a:rPr lang="en-US" dirty="0" smtClean="0"/>
              <a:t>const result = </a:t>
            </a:r>
            <a:r>
              <a:rPr lang="en-US" i="1" dirty="0" smtClean="0"/>
              <a:t>compute</a:t>
            </a:r>
            <a:r>
              <a:rPr lang="en-US" dirty="0" smtClean="0"/>
              <a:t>(-1);</a:t>
            </a:r>
            <a:br>
              <a:rPr lang="en-US" dirty="0" smtClean="0"/>
            </a:br>
            <a:r>
              <a:rPr lang="en-US" i="1" dirty="0" smtClean="0"/>
              <a:t>expect</a:t>
            </a:r>
            <a:r>
              <a:rPr lang="en-US" dirty="0" smtClean="0"/>
              <a:t>(result).</a:t>
            </a:r>
            <a:r>
              <a:rPr lang="en-US" dirty="0" err="1" smtClean="0"/>
              <a:t>not.toEqual</a:t>
            </a:r>
            <a:r>
              <a:rPr lang="en-US" dirty="0" smtClean="0"/>
              <a:t>(2);</a:t>
            </a:r>
          </a:p>
          <a:p>
            <a:endParaRPr lang="en-US" b="1" dirty="0" smtClean="0"/>
          </a:p>
          <a:p>
            <a:r>
              <a:rPr lang="en-US" b="1" dirty="0" err="1" smtClean="0"/>
              <a:t>toBe</a:t>
            </a:r>
            <a:r>
              <a:rPr lang="en-US" b="1" dirty="0" smtClean="0"/>
              <a:t>()</a:t>
            </a:r>
          </a:p>
          <a:p>
            <a:r>
              <a:rPr lang="en-US" dirty="0" smtClean="0"/>
              <a:t>const</a:t>
            </a:r>
            <a:r>
              <a:rPr lang="en-US" b="1" dirty="0" smtClean="0"/>
              <a:t> </a:t>
            </a:r>
            <a:r>
              <a:rPr lang="en-US" dirty="0" smtClean="0"/>
              <a:t>result = </a:t>
            </a:r>
            <a:r>
              <a:rPr lang="en-US" i="1" dirty="0" smtClean="0"/>
              <a:t>compute</a:t>
            </a:r>
            <a:r>
              <a:rPr lang="en-US" dirty="0" smtClean="0"/>
              <a:t>(1);</a:t>
            </a:r>
            <a:br>
              <a:rPr lang="en-US" dirty="0" smtClean="0"/>
            </a:br>
            <a:r>
              <a:rPr lang="en-US" i="1" dirty="0" smtClean="0"/>
              <a:t>expect</a:t>
            </a:r>
            <a:r>
              <a:rPr lang="en-US" dirty="0" smtClean="0"/>
              <a:t>(result).</a:t>
            </a:r>
            <a:r>
              <a:rPr lang="en-US" dirty="0" err="1" smtClean="0"/>
              <a:t>toBe</a:t>
            </a:r>
            <a:r>
              <a:rPr lang="en-US" dirty="0" smtClean="0"/>
              <a:t>(2);</a:t>
            </a:r>
          </a:p>
          <a:p>
            <a:endParaRPr lang="en-US" b="1" dirty="0" smtClean="0"/>
          </a:p>
          <a:p>
            <a:r>
              <a:rPr lang="en-US" b="1" dirty="0" err="1" smtClean="0"/>
              <a:t>not.toBe</a:t>
            </a:r>
            <a:r>
              <a:rPr lang="en-US" b="1" dirty="0" smtClean="0"/>
              <a:t>()</a:t>
            </a:r>
          </a:p>
          <a:p>
            <a:r>
              <a:rPr lang="en-US" dirty="0" smtClean="0"/>
              <a:t>const result = </a:t>
            </a:r>
            <a:r>
              <a:rPr lang="en-US" i="1" dirty="0" smtClean="0"/>
              <a:t>compute</a:t>
            </a:r>
            <a:r>
              <a:rPr lang="en-US" dirty="0" smtClean="0"/>
              <a:t>(1);</a:t>
            </a:r>
            <a:br>
              <a:rPr lang="en-US" dirty="0" smtClean="0"/>
            </a:br>
            <a:r>
              <a:rPr lang="en-US" i="1" dirty="0" smtClean="0"/>
              <a:t>expect</a:t>
            </a:r>
            <a:r>
              <a:rPr lang="en-US" dirty="0" smtClean="0"/>
              <a:t>(result).</a:t>
            </a:r>
            <a:r>
              <a:rPr lang="en-US" dirty="0" err="1" smtClean="0"/>
              <a:t>not.toBe</a:t>
            </a:r>
            <a:r>
              <a:rPr lang="en-US" dirty="0" smtClean="0"/>
              <a:t>(0);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1447800"/>
            <a:ext cx="5088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scenarios/01-equality-check/</a:t>
            </a:r>
            <a:r>
              <a:rPr lang="en-US" b="1" dirty="0" err="1" smtClean="0">
                <a:solidFill>
                  <a:srgbClr val="FFC000"/>
                </a:solidFill>
              </a:rPr>
              <a:t>compute.spec.ts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Boolean Check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32936" y="222972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toBeTruthy</a:t>
            </a:r>
            <a:r>
              <a:rPr lang="en-US" b="1" dirty="0" smtClean="0"/>
              <a:t>()</a:t>
            </a:r>
            <a:endParaRPr lang="en-US" dirty="0" smtClean="0"/>
          </a:p>
        </p:txBody>
      </p:sp>
      <p:sp>
        <p:nvSpPr>
          <p:cNvPr id="92161" name="Rectangle 1"/>
          <p:cNvSpPr>
            <a:spLocks noChangeArrowheads="1"/>
          </p:cNvSpPr>
          <p:nvPr/>
        </p:nvSpPr>
        <p:spPr bwMode="auto">
          <a:xfrm>
            <a:off x="381000" y="2590800"/>
            <a:ext cx="4876800" cy="10772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return true if it is positive'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compute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toBeTruthy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39624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toBeFalsy</a:t>
            </a:r>
            <a:r>
              <a:rPr lang="en-US" b="1" dirty="0" smtClean="0"/>
              <a:t>()</a:t>
            </a:r>
          </a:p>
        </p:txBody>
      </p:sp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533400" y="4343400"/>
            <a:ext cx="4724400" cy="9541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return false if input is negative'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compute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(-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toBeFalsy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447800"/>
            <a:ext cx="5067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scenarios/02-boolean-check/</a:t>
            </a:r>
            <a:r>
              <a:rPr lang="en-US" b="1" dirty="0" err="1" smtClean="0">
                <a:solidFill>
                  <a:srgbClr val="FFC000"/>
                </a:solidFill>
              </a:rPr>
              <a:t>compute.spec.ts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Sequential Check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10660" y="4500556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</a:t>
            </a:r>
            <a:r>
              <a:rPr lang="en-US" b="1" dirty="0" err="1" smtClean="0"/>
              <a:t>toMatch</a:t>
            </a:r>
            <a:r>
              <a:rPr lang="en-US" b="1" dirty="0" smtClean="0"/>
              <a:t>()</a:t>
            </a:r>
          </a:p>
        </p:txBody>
      </p:sp>
      <p:sp>
        <p:nvSpPr>
          <p:cNvPr id="91137" name="Rectangle 1"/>
          <p:cNvSpPr>
            <a:spLocks noChangeArrowheads="1"/>
          </p:cNvSpPr>
          <p:nvPr/>
        </p:nvSpPr>
        <p:spPr bwMode="auto">
          <a:xfrm>
            <a:off x="381000" y="2291820"/>
            <a:ext cx="4134465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contain name in the message'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greet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'John'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toContain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'John'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910820"/>
            <a:ext cx="146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toContain</a:t>
            </a:r>
            <a:r>
              <a:rPr lang="en-US" b="1" dirty="0" smtClean="0"/>
              <a:t>()</a:t>
            </a:r>
          </a:p>
        </p:txBody>
      </p:sp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445480" y="3564944"/>
            <a:ext cx="3664273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toBeCloseTo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12.34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toBeCloseTo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12.3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3206220"/>
            <a:ext cx="171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toBeCloseTo</a:t>
            </a:r>
            <a:r>
              <a:rPr lang="en-US" b="1" dirty="0" smtClean="0"/>
              <a:t>()</a:t>
            </a: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463060" y="4917900"/>
            <a:ext cx="5486400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toMatch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'www.jasmine.com'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toMatch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/com/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447800"/>
            <a:ext cx="5036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scenarios/03-sequential-check/</a:t>
            </a:r>
            <a:r>
              <a:rPr lang="en-US" b="1" dirty="0" err="1" smtClean="0">
                <a:solidFill>
                  <a:srgbClr val="FFC000"/>
                </a:solidFill>
              </a:rPr>
              <a:t>greet.spec.ts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Null Check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310660" y="4500556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</a:t>
            </a:r>
            <a:r>
              <a:rPr lang="en-US" b="1" dirty="0" err="1" smtClean="0"/>
              <a:t>toBeNull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81000" y="1910820"/>
            <a:ext cx="170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toBedefined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81000" y="3206220"/>
            <a:ext cx="2027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toBeUndefined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57200" y="1447800"/>
            <a:ext cx="4778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scenarios/04-null-check/</a:t>
            </a:r>
            <a:r>
              <a:rPr lang="en-US" b="1" dirty="0" err="1" smtClean="0">
                <a:solidFill>
                  <a:srgbClr val="FFC000"/>
                </a:solidFill>
              </a:rPr>
              <a:t>nullcheck.spec.ts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94209" name="Rectangle 1"/>
          <p:cNvSpPr>
            <a:spLocks noChangeArrowheads="1"/>
          </p:cNvSpPr>
          <p:nvPr/>
        </p:nvSpPr>
        <p:spPr bwMode="auto">
          <a:xfrm>
            <a:off x="457200" y="2286000"/>
            <a:ext cx="3558988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toBeDefined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currentVal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toBeDefined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457200" y="3657600"/>
            <a:ext cx="3736920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toBeUndefine()'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undefinedValue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toBeUndefined</a:t>
            </a: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533400" y="4876800"/>
            <a:ext cx="3310522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toBeNull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nullValue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toBeNull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Inequality Check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81000" y="1910820"/>
            <a:ext cx="225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toBeGreaterThan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81000" y="3206220"/>
            <a:ext cx="1896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toBeLessThan</a:t>
            </a:r>
            <a:r>
              <a:rPr lang="en-US" b="1" dirty="0" smtClean="0"/>
              <a:t>()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" y="1447800"/>
            <a:ext cx="6107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scenarios/05-inequality-check/</a:t>
            </a:r>
            <a:r>
              <a:rPr lang="en-US" b="1" dirty="0" err="1" smtClean="0">
                <a:solidFill>
                  <a:srgbClr val="FFC000"/>
                </a:solidFill>
              </a:rPr>
              <a:t>inequalitycheck.spec.ts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457200" y="2286000"/>
            <a:ext cx="4086375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toBeGreaterThan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myValue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toBeGreaterThan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5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411484" y="3581400"/>
            <a:ext cx="3905236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 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toBeLessThan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myValue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toBeLessThan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Not a number check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381000" y="1910820"/>
            <a:ext cx="1332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toBeNaN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457200" y="1447800"/>
            <a:ext cx="6150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scenarios/06-not-a-number-check/</a:t>
            </a:r>
            <a:r>
              <a:rPr lang="en-US" b="1" dirty="0" err="1" smtClean="0">
                <a:solidFill>
                  <a:srgbClr val="FFC000"/>
                </a:solidFill>
              </a:rPr>
              <a:t>notanumber.spec.ts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95233" name="Rectangle 1"/>
          <p:cNvSpPr>
            <a:spLocks noChangeArrowheads="1"/>
          </p:cNvSpPr>
          <p:nvPr/>
        </p:nvSpPr>
        <p:spPr bwMode="auto">
          <a:xfrm>
            <a:off x="457200" y="2286000"/>
            <a:ext cx="4086375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toBeGreaterThan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myValue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toBeGreaterThan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5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Exception Check</a:t>
            </a:r>
            <a:endParaRPr lang="en-US" b="1" dirty="0"/>
          </a:p>
        </p:txBody>
      </p:sp>
      <p:sp>
        <p:nvSpPr>
          <p:cNvPr id="90113" name="Rectangle 1"/>
          <p:cNvSpPr>
            <a:spLocks noChangeArrowheads="1"/>
          </p:cNvSpPr>
          <p:nvPr/>
        </p:nvSpPr>
        <p:spPr bwMode="auto">
          <a:xfrm>
            <a:off x="304800" y="1676400"/>
            <a:ext cx="4876800" cy="73866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function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myException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throw new 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Error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1295400"/>
            <a:ext cx="4114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scenarios/07-exception/</a:t>
            </a:r>
            <a:r>
              <a:rPr lang="en-US" b="1" dirty="0" err="1" smtClean="0">
                <a:solidFill>
                  <a:srgbClr val="FFC000"/>
                </a:solidFill>
              </a:rPr>
              <a:t>exception.ts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381000" y="3200400"/>
            <a:ext cx="3919663" cy="22467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myException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'./exception'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'Error Block'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'Hey this will throw an Error'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myException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toThrow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2819400"/>
            <a:ext cx="4662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scenarios/07-exception/</a:t>
            </a:r>
            <a:r>
              <a:rPr lang="en-US" b="1" dirty="0" err="1" smtClean="0">
                <a:solidFill>
                  <a:srgbClr val="FFC000"/>
                </a:solidFill>
              </a:rPr>
              <a:t>exception.spec.ts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457200" y="1524000"/>
            <a:ext cx="7924800" cy="39624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An open source and document-oriented database 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Designed with latest </a:t>
            </a:r>
            <a:r>
              <a:rPr lang="en-US" altLang="en-US" sz="2400" dirty="0" err="1" smtClean="0">
                <a:latin typeface="Monaco"/>
                <a:ea typeface="Verdana" pitchFamily="34" charset="0"/>
                <a:cs typeface="Verdana" pitchFamily="34" charset="0"/>
              </a:rPr>
              <a:t>NoSQL</a:t>
            </a: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 theory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Data is stored in JSON-like documents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Designed with both scalability and developer agility.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Dynamic Schemas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Drives innovation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Cost effective</a:t>
            </a:r>
          </a:p>
          <a:p>
            <a:pPr marL="274320" lvl="1" indent="-274320" algn="just">
              <a:spcBef>
                <a:spcPts val="580"/>
              </a:spcBef>
              <a:buFont typeface="Wingdings 2"/>
              <a:buChar char=""/>
              <a:defRPr/>
            </a:pPr>
            <a:r>
              <a:rPr lang="en-US" altLang="en-US" sz="2400" dirty="0" smtClean="0">
                <a:latin typeface="Monaco"/>
                <a:ea typeface="Verdana" pitchFamily="34" charset="0"/>
                <a:cs typeface="Verdana" pitchFamily="34" charset="0"/>
              </a:rPr>
              <a:t>Created 2009</a:t>
            </a:r>
          </a:p>
          <a:p>
            <a:pPr lvl="1">
              <a:buFont typeface="Arial" pitchFamily="34" charset="0"/>
              <a:buChar char="•"/>
            </a:pPr>
            <a:endParaRPr lang="en-US" sz="2800" dirty="0" smtClean="0">
              <a:latin typeface="Monaco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Before &amp; After call.</a:t>
            </a:r>
            <a:endParaRPr lang="en-US" b="1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228600" y="3657600"/>
            <a:ext cx="8077200" cy="28007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beforeEach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afterEach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beforeAll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1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afterAll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152400" y="1752600"/>
            <a:ext cx="7620000" cy="18158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let 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currentval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beforeEach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currentval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5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afterEach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currentVal</a:t>
            </a:r>
            <a:r>
              <a:rPr kumimoji="0" lang="en-US" sz="1400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10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371600"/>
            <a:ext cx="5044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scenarios/08-before-after/</a:t>
            </a:r>
            <a:r>
              <a:rPr lang="en-US" b="1" dirty="0" err="1" smtClean="0">
                <a:solidFill>
                  <a:srgbClr val="FFC000"/>
                </a:solidFill>
              </a:rPr>
              <a:t>beforeafter.spec.ts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Spies</a:t>
            </a:r>
            <a:endParaRPr lang="en-US" b="1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609600" y="1600200"/>
            <a:ext cx="8077200" cy="338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 smtClean="0"/>
              <a:t>spyOn</a:t>
            </a:r>
            <a:r>
              <a:rPr lang="en-US" sz="1600" b="1" dirty="0" smtClean="0"/>
              <a:t>()</a:t>
            </a:r>
          </a:p>
        </p:txBody>
      </p:sp>
      <p:sp>
        <p:nvSpPr>
          <p:cNvPr id="89089" name="Rectangle 1"/>
          <p:cNvSpPr>
            <a:spLocks noChangeArrowheads="1"/>
          </p:cNvSpPr>
          <p:nvPr/>
        </p:nvSpPr>
        <p:spPr bwMode="auto">
          <a:xfrm>
            <a:off x="685800" y="2590800"/>
            <a:ext cx="5778633" cy="397031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jasmine Spy using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spyOn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()'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'uses the dictionary to say "hello world'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spyOn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'hello'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replace hello function with a spy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spyOn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'world'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replace world function with another spy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.sayHelloWorld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.hello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toHaveBeenCalled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not possible without first spy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dictionary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.world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toHaveBeenCalled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not possible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withoutsecond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spy</a:t>
            </a:r>
            <a:b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Jasmine- Spies Cont..</a:t>
            </a:r>
            <a:endParaRPr lang="en-US" b="1" dirty="0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533400" y="1905000"/>
            <a:ext cx="8077200" cy="338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err="1" smtClean="0"/>
              <a:t>createSpy</a:t>
            </a:r>
            <a:r>
              <a:rPr lang="en-US" sz="1600" b="1" dirty="0" smtClean="0"/>
              <a:t>()</a:t>
            </a:r>
          </a:p>
        </p:txBody>
      </p:sp>
      <p:sp>
        <p:nvSpPr>
          <p:cNvPr id="97281" name="Rectangle 1"/>
          <p:cNvSpPr>
            <a:spLocks noChangeArrowheads="1"/>
          </p:cNvSpPr>
          <p:nvPr/>
        </p:nvSpPr>
        <p:spPr bwMode="auto">
          <a:xfrm>
            <a:off x="533400" y="2514600"/>
            <a:ext cx="5630067" cy="22467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'Example Of jasmine Spy using Create Spy'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'can have a spy function'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function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getName11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jasmine.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createSpy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'Name spy'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.getName11();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person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.getName11).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toHaveBeenCalled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2954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package.json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097" name="Rectangle 1"/>
          <p:cNvSpPr>
            <a:spLocks noChangeArrowheads="1"/>
          </p:cNvSpPr>
          <p:nvPr/>
        </p:nvSpPr>
        <p:spPr bwMode="auto">
          <a:xfrm>
            <a:off x="457200" y="1752600"/>
            <a:ext cx="5943600" cy="470898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devDependencies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{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"@angular/compiler-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cli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"^2.3.1"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"@types/jasmine"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"2.5.38"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"@types/node"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"^6.0.42"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"angular-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cli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"1.0.0-beta.26"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codelyzer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"~2.0.0-beta.1"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"jasmine-core"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"2.5.2"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"jasmine-spec-reporter"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"2.5.0"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"karma"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"1.2.0"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"karma-chrome-launcher"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"^2.0.0"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"karma-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cli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"^1.0.1"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"karma-jasmine"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"^1.0.2"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"karma-remap-</a:t>
            </a:r>
            <a:r>
              <a:rPr kumimoji="0" lang="en-US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istanbul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"^0.2.1"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"protractor"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"~4.0.13"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ts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-node"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"1.2.1"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tslint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"^4.3.0"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</a:t>
            </a:r>
            <a:b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"typescript"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"~2.0.3"</a:t>
            </a:r>
            <a:b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1 - Fundamental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1 – Fundamental Cont..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381000" y="1676400"/>
            <a:ext cx="7772400" cy="181588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function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compute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(number)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if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(number &lt;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return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return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number +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954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compute.ts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365768" y="3962400"/>
            <a:ext cx="7315200" cy="23083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</a:t>
            </a:r>
            <a:r>
              <a:rPr kumimoji="0" lang="en-US" sz="160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compute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'./compute'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'compute'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should return 0 if input is negative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 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60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compute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(-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);//success scenario</a:t>
            </a: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36576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Compute.spec.ts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15112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Jasmine Demo 1 – Fundamental Cont..</a:t>
            </a:r>
            <a:endParaRPr lang="en-US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381000" y="14478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On </a:t>
            </a:r>
            <a:r>
              <a:rPr lang="en-US" dirty="0" err="1" smtClean="0"/>
              <a:t>npm</a:t>
            </a:r>
            <a:r>
              <a:rPr lang="en-US" dirty="0" smtClean="0"/>
              <a:t> test, it will start the karma server  and open the chrome browser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057400"/>
            <a:ext cx="84936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4296520"/>
            <a:ext cx="8534400" cy="1686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457200" y="3740844"/>
            <a:ext cx="830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Success Scenario:: </a:t>
            </a:r>
            <a:r>
              <a:rPr lang="en-US" dirty="0" smtClean="0"/>
              <a:t>SUCCESS compute should return 0 if input is negative</a:t>
            </a:r>
          </a:p>
          <a:p>
            <a:r>
              <a:rPr lang="en-US" b="1" i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expect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458383"/>
                </a:solidFill>
                <a:latin typeface="Monaco"/>
                <a:cs typeface="Courier New" pitchFamily="49" charset="0"/>
              </a:rPr>
              <a:t>result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).</a:t>
            </a:r>
            <a:r>
              <a:rPr lang="en-US" b="1" dirty="0" err="1" smtClean="0">
                <a:solidFill>
                  <a:srgbClr val="7A7A43"/>
                </a:solidFill>
                <a:latin typeface="Monaco"/>
                <a:cs typeface="Courier New" pitchFamily="49" charset="0"/>
              </a:rPr>
              <a:t>toBe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00FF"/>
                </a:solidFill>
                <a:latin typeface="Monaco"/>
                <a:cs typeface="Courier New" pitchFamily="49" charset="0"/>
              </a:rPr>
              <a:t>0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);//success scenario</a:t>
            </a:r>
            <a:endParaRPr lang="en-US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75568"/>
            <a:ext cx="7500937" cy="1577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57200" y="13716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C000"/>
                </a:solidFill>
              </a:rPr>
              <a:t>Failure Scenario:: </a:t>
            </a:r>
            <a:r>
              <a:rPr lang="en-US" dirty="0" smtClean="0"/>
              <a:t>SUCCESS compute should return 0 if input is negative</a:t>
            </a:r>
          </a:p>
          <a:p>
            <a:r>
              <a:rPr lang="en-US" b="1" i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expect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458383"/>
                </a:solidFill>
                <a:latin typeface="Monaco"/>
                <a:cs typeface="Courier New" pitchFamily="49" charset="0"/>
              </a:rPr>
              <a:t>result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).</a:t>
            </a:r>
            <a:r>
              <a:rPr lang="en-US" b="1" dirty="0" err="1" smtClean="0">
                <a:solidFill>
                  <a:srgbClr val="7A7A43"/>
                </a:solidFill>
                <a:latin typeface="Monaco"/>
                <a:cs typeface="Courier New" pitchFamily="49" charset="0"/>
              </a:rPr>
              <a:t>toBe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(</a:t>
            </a:r>
            <a:r>
              <a:rPr lang="en-US" b="1" dirty="0" smtClean="0">
                <a:solidFill>
                  <a:srgbClr val="0000FF"/>
                </a:solidFill>
                <a:latin typeface="Monaco"/>
                <a:cs typeface="Courier New" pitchFamily="49" charset="0"/>
              </a:rPr>
              <a:t>1</a:t>
            </a:r>
            <a:r>
              <a:rPr lang="en-US" b="1" dirty="0" smtClean="0">
                <a:solidFill>
                  <a:srgbClr val="000000"/>
                </a:solidFill>
                <a:latin typeface="Monaco"/>
                <a:cs typeface="Courier New" pitchFamily="49" charset="0"/>
              </a:rPr>
              <a:t>);</a:t>
            </a:r>
            <a:endParaRPr lang="en-US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629456"/>
            <a:ext cx="7467600" cy="2083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457200" y="2135948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At Terminal Console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1000" y="4267200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At Chrome Browser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57200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1 – Fundamental Cont..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2452" y="136574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greet.ts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2 –String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3729" name="Rectangle 1"/>
          <p:cNvSpPr>
            <a:spLocks noChangeArrowheads="1"/>
          </p:cNvSpPr>
          <p:nvPr/>
        </p:nvSpPr>
        <p:spPr bwMode="auto">
          <a:xfrm>
            <a:off x="300104" y="1828800"/>
            <a:ext cx="5562600" cy="8309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function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greet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(name) { 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return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'Welcome '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+ name; 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304800" y="3429000"/>
            <a:ext cx="7086600" cy="20621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greet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'./greet'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'greet'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include name in the message'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expect(greet('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Monirul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')).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('Welcome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Monirul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');</a:t>
            </a:r>
            <a:b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greet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Monirul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)).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toContain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Monirul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30480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greet.spec.ts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2452" y="136574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getCurrencies.ts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3 –Array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5777" name="Rectangle 1"/>
          <p:cNvSpPr>
            <a:spLocks noChangeArrowheads="1"/>
          </p:cNvSpPr>
          <p:nvPr/>
        </p:nvSpPr>
        <p:spPr bwMode="auto">
          <a:xfrm>
            <a:off x="304800" y="1828800"/>
            <a:ext cx="7010400" cy="8309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function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getCurrencies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 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return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[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'USD'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'AUD'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'EUR'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];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9718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getCurrencies.spec.ts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381000" y="3505200"/>
            <a:ext cx="7010400" cy="255454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getCurrencies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getCurrencies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getCurrencies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return the supported currencies'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 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getCurrencies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toContain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'USD'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toContain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'AUD'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result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toContain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'EUR'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12192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VoteComponent.ts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4 –Setup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Test Component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381000" y="1676400"/>
            <a:ext cx="7620000" cy="18928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class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++;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downVote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--;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381000" y="4298632"/>
            <a:ext cx="7696200" cy="24468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vote.component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increment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 when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upvoted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Arrange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Act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Assert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38862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VoteComponent.spec.ts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59131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MongoDB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Plus 5"/>
          <p:cNvSpPr/>
          <p:nvPr/>
        </p:nvSpPr>
        <p:spPr>
          <a:xfrm>
            <a:off x="4184983" y="3867076"/>
            <a:ext cx="685286" cy="726137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1440414" y="4816943"/>
            <a:ext cx="6174425" cy="881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Arial"/>
                <a:ea typeface="MS PGothic" pitchFamily="34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/>
              <a:t>Traditional </a:t>
            </a:r>
            <a:r>
              <a:rPr lang="en-US" sz="2400" b="1" dirty="0"/>
              <a:t>capabilities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1440414" y="1498996"/>
            <a:ext cx="6174425" cy="57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ts val="1275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defRPr>
            </a:lvl1pPr>
            <a:lvl2pPr marL="742950" indent="-285750" algn="l" defTabSz="457200" rtl="0" eaLnBrk="1" fontAlgn="base" hangingPunct="1">
              <a:lnSpc>
                <a:spcPts val="2775"/>
              </a:lnSpc>
              <a:spcBef>
                <a:spcPts val="6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rgbClr val="595959"/>
                </a:solidFill>
                <a:latin typeface="Arial"/>
                <a:ea typeface="MS PGothic" pitchFamily="34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3200" kern="1200">
                <a:solidFill>
                  <a:srgbClr val="595959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/>
              <a:t>New capabilities</a:t>
            </a:r>
            <a:endParaRPr lang="en-US" sz="24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457200" y="1984980"/>
            <a:ext cx="8140855" cy="1790732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Dynamic and variable schemas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Richly-structured [object] data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Higher </a:t>
            </a:r>
            <a:r>
              <a:rPr lang="en-US" dirty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performance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Easy horizontal scaling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latin typeface="Arial"/>
                <a:ea typeface="MS PGothic" pitchFamily="34" charset="-128"/>
                <a:cs typeface="ＭＳ Ｐゴシック" charset="0"/>
              </a:rPr>
              <a:t>Low TCO </a:t>
            </a:r>
          </a:p>
          <a:p>
            <a:pPr algn="ctr">
              <a:spcAft>
                <a:spcPts val="600"/>
              </a:spcAft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45945" y="5300173"/>
            <a:ext cx="8140855" cy="1005537"/>
          </a:xfrm>
          <a:prstGeom prst="roundRect">
            <a:avLst/>
          </a:prstGeom>
          <a:solidFill>
            <a:schemeClr val="bg1"/>
          </a:solidFill>
          <a:ln w="12700" cmpd="sng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ea typeface="MS PGothic" pitchFamily="34" charset="-128"/>
                <a:cs typeface="ＭＳ Ｐゴシック" charset="0"/>
              </a:rPr>
              <a:t>Rich querying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>
                <a:solidFill>
                  <a:srgbClr val="595959"/>
                </a:solidFill>
                <a:ea typeface="MS PGothic" pitchFamily="34" charset="-128"/>
                <a:cs typeface="ＭＳ Ｐゴシック" charset="0"/>
              </a:rPr>
              <a:t>Strongly consistently data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ea typeface="MS PGothic" pitchFamily="34" charset="-128"/>
                <a:cs typeface="ＭＳ Ｐゴシック" charset="0"/>
              </a:rPr>
              <a:t>High availability</a:t>
            </a:r>
            <a:endParaRPr lang="en-US" dirty="0">
              <a:solidFill>
                <a:srgbClr val="595959"/>
              </a:solidFill>
              <a:ea typeface="MS PGothic" pitchFamily="34" charset="-128"/>
              <a:cs typeface="ＭＳ Ｐゴシック" charset="0"/>
            </a:endParaRP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dirty="0" smtClean="0">
                <a:solidFill>
                  <a:srgbClr val="595959"/>
                </a:solidFill>
                <a:ea typeface="MS PGothic" pitchFamily="34" charset="-128"/>
                <a:cs typeface="ＭＳ Ｐゴシック" charset="0"/>
              </a:rPr>
              <a:t>Security</a:t>
            </a:r>
            <a:endParaRPr lang="en-US" dirty="0">
              <a:solidFill>
                <a:srgbClr val="595959"/>
              </a:solidFill>
              <a:ea typeface="MS PGothic" pitchFamily="34" charset="-128"/>
              <a:cs typeface="ＭＳ Ｐゴシック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12192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VoteComponent.ts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704088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4 –Setup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and Test Component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6801" name="Rectangle 1"/>
          <p:cNvSpPr>
            <a:spLocks noChangeArrowheads="1"/>
          </p:cNvSpPr>
          <p:nvPr/>
        </p:nvSpPr>
        <p:spPr bwMode="auto">
          <a:xfrm>
            <a:off x="381000" y="1676400"/>
            <a:ext cx="7620000" cy="189282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class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++;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downVote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--;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381000" y="4298632"/>
            <a:ext cx="7696200" cy="244682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vote.component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increment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 when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upvoted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Arrange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Act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 Assert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3886200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VoteComponent.spec.ts</a:t>
            </a:r>
            <a:endParaRPr 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94112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todo-form.component.ts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549340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5 –Forms input testing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8849" name="Rectangle 1"/>
          <p:cNvSpPr>
            <a:spLocks noChangeArrowheads="1"/>
          </p:cNvSpPr>
          <p:nvPr/>
        </p:nvSpPr>
        <p:spPr bwMode="auto">
          <a:xfrm>
            <a:off x="295428" y="1361044"/>
            <a:ext cx="7019772" cy="20313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FormBuilder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Validators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FormGroup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'@angular/forms'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class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TodoFormComponent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form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FormGroup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constructor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fb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FormBuilder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form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fb.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group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name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[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Validators.</a:t>
            </a:r>
            <a:r>
              <a:rPr kumimoji="0" lang="en-US" sz="9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required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],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email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[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],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3021028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todo-form.component.spec.ts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381000" y="3439536"/>
            <a:ext cx="3515706" cy="31393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FormBuilder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'@angular/forms'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TodoFormComponent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todo-form.component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TodoFormComponent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let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TodoFormComponent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beforeEach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TodoFormComponent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FormBuilder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create a form with two fields'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form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contains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'name'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true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form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contains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'email'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true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make the name field required'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const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control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form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get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'name'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control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setValue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control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valid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false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94112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vote.component.ts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74316" y="549340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Demo 6 –Event Emitter Testing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9873" name="Rectangle 1"/>
          <p:cNvSpPr>
            <a:spLocks noChangeArrowheads="1"/>
          </p:cNvSpPr>
          <p:nvPr/>
        </p:nvSpPr>
        <p:spPr bwMode="auto">
          <a:xfrm>
            <a:off x="304800" y="1371600"/>
            <a:ext cx="2589170" cy="161582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EventEmitter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'@angular/core'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export class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0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voteChanged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EventEmitter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++;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voteChanged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emit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this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3016352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FFC000"/>
                </a:solidFill>
              </a:rPr>
              <a:t>vote.component.spec.ts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228600" y="3381047"/>
            <a:ext cx="3374642" cy="313932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import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{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}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from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'./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vote.component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describe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let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: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beforeEach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new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VoteComponent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it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'should raise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voteChanged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 event when 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upVoted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'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, () =&gt; {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let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Monaco"/>
                <a:cs typeface="Courier New" pitchFamily="49" charset="0"/>
              </a:rPr>
              <a:t>null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Monaco"/>
                <a:cs typeface="Courier New" pitchFamily="49" charset="0"/>
              </a:rPr>
              <a:t>voteChanged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subscribe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tv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=&gt;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=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tv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component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upVote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//expect(</a:t>
            </a:r>
            <a:r>
              <a:rPr kumimoji="0" lang="en-US" sz="9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900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not.toBeNull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();</a:t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/>
            </a:r>
            <a:b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Monaco"/>
                <a:cs typeface="Courier New" pitchFamily="49" charset="0"/>
              </a:rPr>
              <a:t>    </a:t>
            </a:r>
            <a:r>
              <a:rPr kumimoji="0" lang="en-US" sz="9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expect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Monaco"/>
                <a:cs typeface="Courier New" pitchFamily="49" charset="0"/>
              </a:rPr>
              <a:t>totalVotes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).</a:t>
            </a:r>
            <a:r>
              <a:rPr kumimoji="0" lang="en-US" sz="9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Monaco"/>
                <a:cs typeface="Courier New" pitchFamily="49" charset="0"/>
              </a:rPr>
              <a:t>toBe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(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Monaco"/>
                <a:cs typeface="Courier New" pitchFamily="49" charset="0"/>
              </a:rPr>
              <a:t>1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  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  <a:t>});</a:t>
            </a:r>
            <a:b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Monaco"/>
                <a:cs typeface="Courier New" pitchFamily="49" charset="0"/>
              </a:rPr>
            </a:b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844052"/>
            <a:ext cx="8610600" cy="430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74316" y="549340"/>
            <a:ext cx="8229600" cy="515112"/>
          </a:xfrm>
          <a:prstGeom prst="rect">
            <a:avLst/>
          </a:prstGeom>
        </p:spPr>
        <p:txBody>
          <a:bodyPr vert="horz" lIns="0" rIns="0" bIns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Jasmine –Code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Coverage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04800" y="1143000"/>
            <a:ext cx="8229600" cy="3385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smtClean="0">
                <a:ln>
                  <a:noFill/>
                </a:ln>
                <a:solidFill>
                  <a:srgbClr val="008000"/>
                </a:solidFill>
                <a:effectLst/>
                <a:latin typeface="Monaco"/>
                <a:cs typeface="Courier New" pitchFamily="49" charset="0"/>
              </a:rPr>
              <a:t>ng test --code-coverage</a:t>
            </a:r>
            <a:endParaRPr kumimoji="0" 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Monaco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057400"/>
            <a:ext cx="7851648" cy="1143000"/>
          </a:xfrm>
        </p:spPr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36572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Why Use </a:t>
            </a:r>
            <a:r>
              <a:rPr lang="en-US" b="1" dirty="0" err="1" smtClean="0"/>
              <a:t>MongoDB</a:t>
            </a:r>
            <a:r>
              <a:rPr lang="en-US" b="1" dirty="0" smtClean="0"/>
              <a:t>?</a:t>
            </a:r>
            <a:endParaRPr lang="en-US" b="1" dirty="0"/>
          </a:p>
        </p:txBody>
      </p:sp>
      <p:sp>
        <p:nvSpPr>
          <p:cNvPr id="4" name="Rounded Rectangle 3"/>
          <p:cNvSpPr/>
          <p:nvPr/>
        </p:nvSpPr>
        <p:spPr>
          <a:xfrm>
            <a:off x="261938" y="1308100"/>
            <a:ext cx="8686800" cy="16002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Rounded Rectangle 4"/>
          <p:cNvSpPr/>
          <p:nvPr/>
        </p:nvSpPr>
        <p:spPr>
          <a:xfrm>
            <a:off x="261938" y="1317625"/>
            <a:ext cx="1828800" cy="16002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21920" tIns="121920" rIns="121920" bIns="121920" spcCol="1270" anchor="ctr"/>
          <a:lstStyle/>
          <a:p>
            <a:pPr algn="ctr" defTabSz="14224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dirty="0"/>
              <a:t>General Purpose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2888" y="3122613"/>
            <a:ext cx="8686800" cy="16002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ounded Rectangle 4"/>
          <p:cNvSpPr/>
          <p:nvPr/>
        </p:nvSpPr>
        <p:spPr>
          <a:xfrm>
            <a:off x="354013" y="3122613"/>
            <a:ext cx="1828800" cy="16002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21920" tIns="121920" rIns="121920" bIns="121920" spcCol="1270" anchor="ctr"/>
          <a:lstStyle/>
          <a:p>
            <a:pPr algn="ctr" defTabSz="14224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dirty="0"/>
              <a:t>Easy to Use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42888" y="4927600"/>
            <a:ext cx="8686800" cy="160020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ounded Rectangle 4"/>
          <p:cNvSpPr/>
          <p:nvPr/>
        </p:nvSpPr>
        <p:spPr>
          <a:xfrm>
            <a:off x="242888" y="4927600"/>
            <a:ext cx="1828800" cy="16002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121920" tIns="121920" rIns="121920" bIns="121920" spcCol="1270" anchor="ctr"/>
          <a:lstStyle/>
          <a:p>
            <a:pPr algn="ctr" defTabSz="1422400" fontAlgn="auto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800" dirty="0"/>
              <a:t>Fast &amp; Scalable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70675" y="1550988"/>
            <a:ext cx="1836738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Sophisticated query language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618038" y="1550988"/>
            <a:ext cx="1836737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Full featured indexes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525713" y="1550988"/>
            <a:ext cx="1836737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Rich data model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670675" y="3367088"/>
            <a:ext cx="1836738" cy="1157287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Simple to setup and manage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618038" y="3367088"/>
            <a:ext cx="1836737" cy="1157287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Native language drivers in all popular languages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525713" y="3367088"/>
            <a:ext cx="1836737" cy="1157287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Easy mapping to object oriented code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670675" y="5165725"/>
            <a:ext cx="1836738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Dynamically add / remove capacity with no downtime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618038" y="5165725"/>
            <a:ext cx="1836737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</a:rPr>
              <a:t>Auto-</a:t>
            </a:r>
            <a:r>
              <a:rPr lang="en-US" dirty="0" err="1">
                <a:solidFill>
                  <a:schemeClr val="bg1"/>
                </a:solidFill>
              </a:rPr>
              <a:t>sharding</a:t>
            </a:r>
            <a:r>
              <a:rPr lang="en-US" dirty="0">
                <a:solidFill>
                  <a:schemeClr val="bg1"/>
                </a:solidFill>
              </a:rPr>
              <a:t> built in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525713" y="5165725"/>
            <a:ext cx="1836737" cy="1155700"/>
          </a:xfrm>
          <a:prstGeom prst="roundRect">
            <a:avLst>
              <a:gd name="adj" fmla="val 8575"/>
            </a:avLst>
          </a:prstGeom>
          <a:gradFill flip="none" rotWithShape="1">
            <a:gsLst>
              <a:gs pos="0">
                <a:srgbClr val="0C5FB2"/>
              </a:gs>
              <a:gs pos="100000">
                <a:schemeClr val="bg2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Operates at in-memory speed wherever possible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4663</TotalTime>
  <Words>3054</Words>
  <Application>Microsoft Office PowerPoint</Application>
  <PresentationFormat>On-screen Show (4:3)</PresentationFormat>
  <Paragraphs>577</Paragraphs>
  <Slides>84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Flow</vt:lpstr>
      <vt:lpstr>MongoDB</vt:lpstr>
      <vt:lpstr>Overview</vt:lpstr>
      <vt:lpstr>Overview Continue</vt:lpstr>
      <vt:lpstr>Overview Continue</vt:lpstr>
      <vt:lpstr>Overview-No SQL Family</vt:lpstr>
      <vt:lpstr>Overview-No SQL Family</vt:lpstr>
      <vt:lpstr>What is MongoDB?</vt:lpstr>
      <vt:lpstr>What is MongoDB?</vt:lpstr>
      <vt:lpstr>Why Use MongoDB?</vt:lpstr>
      <vt:lpstr>Where to Use MongoDB?</vt:lpstr>
      <vt:lpstr>SQL Vs MongoDB</vt:lpstr>
      <vt:lpstr>MongoDB-Security Capabalities</vt:lpstr>
      <vt:lpstr>MongoDB- Architecture</vt:lpstr>
      <vt:lpstr>MongoDB- Data Modeling</vt:lpstr>
      <vt:lpstr>MongoDB- Data Modeling Continue</vt:lpstr>
      <vt:lpstr>MongoDB- Data Modeling Continue</vt:lpstr>
      <vt:lpstr>MongoDB- Data Modeling Continue</vt:lpstr>
      <vt:lpstr>MongoDB- Data Types</vt:lpstr>
      <vt:lpstr>Install MongoDB On Windows</vt:lpstr>
      <vt:lpstr>Install MongoDB On Windows</vt:lpstr>
      <vt:lpstr>MongoDB- Start Mongo DB</vt:lpstr>
      <vt:lpstr>MongoDB- Use Mongo DB after start</vt:lpstr>
      <vt:lpstr>MongoDB- Create &amp; Drop Database</vt:lpstr>
      <vt:lpstr>MongoDB- Create &amp; Drop Database Cont.</vt:lpstr>
      <vt:lpstr>MongoDB- Create &amp; Drop Collection</vt:lpstr>
      <vt:lpstr>MongoDB- Insert Document</vt:lpstr>
      <vt:lpstr>MongoDB- Insert Document Cont..</vt:lpstr>
      <vt:lpstr>MongoDB- Query Document</vt:lpstr>
      <vt:lpstr>MongoDB- Update Document</vt:lpstr>
      <vt:lpstr>MongoDB- Delete Document</vt:lpstr>
      <vt:lpstr>MongoDB- Advance Query</vt:lpstr>
      <vt:lpstr>MongoDB- Advance Query &amp; Projection</vt:lpstr>
      <vt:lpstr>MongoDB- Advance Query &amp; Projection</vt:lpstr>
      <vt:lpstr>MongoDB- Limiting Records</vt:lpstr>
      <vt:lpstr>MongoDB- Limiting Records Cont..</vt:lpstr>
      <vt:lpstr>MongoDB- Sorting Records</vt:lpstr>
      <vt:lpstr>MongoDB- Indexing</vt:lpstr>
      <vt:lpstr>MongoDB- Indexing</vt:lpstr>
      <vt:lpstr>MongoDB- Index Properties</vt:lpstr>
      <vt:lpstr>MongoDB- Index &amp; Query Optimization</vt:lpstr>
      <vt:lpstr>MongoDB- Indexing Cont..</vt:lpstr>
      <vt:lpstr>MongoDB- Indexing Cont..</vt:lpstr>
      <vt:lpstr>MongoDB- Aggregation</vt:lpstr>
      <vt:lpstr>MongoDB- Aggregation Cont..</vt:lpstr>
      <vt:lpstr>MongoDB- Replication</vt:lpstr>
      <vt:lpstr>MongoDB- Replication Cont..</vt:lpstr>
      <vt:lpstr>MongoDB- Replication Cont..</vt:lpstr>
      <vt:lpstr>MongoDB- Replication Cont..</vt:lpstr>
      <vt:lpstr>MongoDB- Replication Cont..</vt:lpstr>
      <vt:lpstr>MongoDB- Replication Cont..</vt:lpstr>
      <vt:lpstr>MongoDB- Sharding</vt:lpstr>
      <vt:lpstr>MongoDB- Sharding</vt:lpstr>
      <vt:lpstr>Slide 53</vt:lpstr>
      <vt:lpstr>Jasmine Js</vt:lpstr>
      <vt:lpstr>Jasmine- Introduction</vt:lpstr>
      <vt:lpstr>What is Jasmine Js?</vt:lpstr>
      <vt:lpstr>Why Use Jasmine?</vt:lpstr>
      <vt:lpstr>Test Driven Development (TDD) framework</vt:lpstr>
      <vt:lpstr>Behavioral Driven Development (BDD) framework</vt:lpstr>
      <vt:lpstr>Jasmine- Building blocks</vt:lpstr>
      <vt:lpstr>Jasmine- AAA (Arrange Act Assert)</vt:lpstr>
      <vt:lpstr>Jasmine- Skip Block</vt:lpstr>
      <vt:lpstr>Jasmine- Equality Check</vt:lpstr>
      <vt:lpstr>Jasmine- Boolean Check</vt:lpstr>
      <vt:lpstr>Jasmine- Sequential Check</vt:lpstr>
      <vt:lpstr>Jasmine- Null Check</vt:lpstr>
      <vt:lpstr>Jasmine- Inequality Check</vt:lpstr>
      <vt:lpstr>Jasmine- Not a number check</vt:lpstr>
      <vt:lpstr>Jasmine- Exception Check</vt:lpstr>
      <vt:lpstr>Jasmine- Before &amp; After call.</vt:lpstr>
      <vt:lpstr>Jasmine- Spies</vt:lpstr>
      <vt:lpstr>Jasmine- Spies Cont..</vt:lpstr>
      <vt:lpstr>Slide 73</vt:lpstr>
      <vt:lpstr>Slide 74</vt:lpstr>
      <vt:lpstr>Jasmine Demo 1 – Fundamental Cont..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Thank You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Monirul Molla</dc:creator>
  <cp:lastModifiedBy>Monirul Molla</cp:lastModifiedBy>
  <cp:revision>220</cp:revision>
  <dcterms:created xsi:type="dcterms:W3CDTF">2017-05-29T12:55:32Z</dcterms:created>
  <dcterms:modified xsi:type="dcterms:W3CDTF">2017-06-08T13:24:45Z</dcterms:modified>
</cp:coreProperties>
</file>